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92" r:id="rId2"/>
    <p:sldId id="312" r:id="rId3"/>
    <p:sldId id="333" r:id="rId4"/>
    <p:sldId id="257" r:id="rId5"/>
    <p:sldId id="332" r:id="rId6"/>
    <p:sldId id="316" r:id="rId7"/>
    <p:sldId id="314" r:id="rId8"/>
    <p:sldId id="315" r:id="rId9"/>
    <p:sldId id="260" r:id="rId10"/>
    <p:sldId id="261" r:id="rId11"/>
    <p:sldId id="264" r:id="rId12"/>
    <p:sldId id="339" r:id="rId13"/>
    <p:sldId id="313" r:id="rId14"/>
    <p:sldId id="334" r:id="rId15"/>
    <p:sldId id="265" r:id="rId16"/>
    <p:sldId id="293" r:id="rId17"/>
    <p:sldId id="288" r:id="rId18"/>
    <p:sldId id="300" r:id="rId19"/>
    <p:sldId id="301" r:id="rId20"/>
    <p:sldId id="268" r:id="rId21"/>
    <p:sldId id="272" r:id="rId22"/>
    <p:sldId id="323" r:id="rId23"/>
    <p:sldId id="324" r:id="rId24"/>
    <p:sldId id="343" r:id="rId25"/>
    <p:sldId id="325" r:id="rId26"/>
    <p:sldId id="326" r:id="rId27"/>
    <p:sldId id="327" r:id="rId28"/>
    <p:sldId id="331" r:id="rId29"/>
    <p:sldId id="336" r:id="rId30"/>
    <p:sldId id="344" r:id="rId31"/>
    <p:sldId id="345" r:id="rId32"/>
    <p:sldId id="342" r:id="rId33"/>
    <p:sldId id="330" r:id="rId34"/>
    <p:sldId id="346" r:id="rId35"/>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F846"/>
    <a:srgbClr val="EDF1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05E3B0BD-AF3A-4A8A-81FF-BAF8C4965B83}" type="datetimeFigureOut">
              <a:rPr lang="it-IT"/>
              <a:pPr>
                <a:defRPr/>
              </a:pPr>
              <a:t>12/11/2017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D9C9D070-5199-453C-A4FA-DF9BB4D5E080}" type="slidenum">
              <a:rPr lang="it-IT"/>
              <a:pPr>
                <a:defRPr/>
              </a:pPr>
              <a:t>‹#›</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pPr>
              <a:defRPr/>
            </a:pPr>
            <a:fld id="{D9C9D070-5199-453C-A4FA-DF9BB4D5E080}" type="slidenum">
              <a:rPr lang="it-IT" smtClean="0"/>
              <a:pPr>
                <a:defRPr/>
              </a:pPr>
              <a:t>1</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096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p>
        </p:txBody>
      </p:sp>
      <p:sp>
        <p:nvSpPr>
          <p:cNvPr id="40964"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BC37435-3D28-4B28-BA0C-7FD7F6A12404}" type="slidenum">
              <a:rPr lang="it-IT" smtClean="0"/>
              <a:pPr/>
              <a:t>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805AA4F3-F979-46DB-8BBA-C7B4846AE1A8}" type="datetimeFigureOut">
              <a:rPr lang="it-IT"/>
              <a:pPr>
                <a:defRPr/>
              </a:pPr>
              <a:t>12/11/2017</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5CC6F19-4241-47D1-BE14-F2F84ADA5146}" type="slidenum">
              <a:rPr lang="it-IT"/>
              <a:pPr>
                <a:defRPr/>
              </a:pPr>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E33A3497-52C0-4004-B33C-EB0E5DFE7A12}" type="datetimeFigureOut">
              <a:rPr lang="it-IT"/>
              <a:pPr>
                <a:defRPr/>
              </a:pPr>
              <a:t>12/11/2017</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C96263E0-17CA-4166-90F1-CD2C4FC71205}" type="slidenum">
              <a:rPr lang="it-IT"/>
              <a:pPr>
                <a:defRPr/>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DD38BEA1-173F-4F31-90D6-4E618D372E3D}" type="datetimeFigureOut">
              <a:rPr lang="it-IT"/>
              <a:pPr>
                <a:defRPr/>
              </a:pPr>
              <a:t>12/11/2017</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A8241A9-9D4A-426A-8D8A-438373CEEDD3}" type="slidenum">
              <a:rPr lang="it-IT"/>
              <a:pPr>
                <a:defRPr/>
              </a:pPr>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B2A76624-3D44-4045-B41A-20F781BD1490}" type="datetimeFigureOut">
              <a:rPr lang="it-IT"/>
              <a:pPr>
                <a:defRPr/>
              </a:pPr>
              <a:t>12/11/2017</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E74ED63A-33B6-45B5-AA62-0DEF86A6D85B}" type="slidenum">
              <a:rPr lang="it-IT"/>
              <a:pPr>
                <a:defRPr/>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51B82CA8-33FD-4D0A-8E4F-63A62BE0DD0F}" type="datetimeFigureOut">
              <a:rPr lang="it-IT"/>
              <a:pPr>
                <a:defRPr/>
              </a:pPr>
              <a:t>12/11/2017</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331352F0-32FD-4A3F-8EF4-BDA231D21AAC}" type="slidenum">
              <a:rPr lang="it-IT"/>
              <a:pPr>
                <a:defRPr/>
              </a:pPr>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1DB6E234-71ED-4C13-A291-EAB6A896F86C}" type="datetimeFigureOut">
              <a:rPr lang="it-IT"/>
              <a:pPr>
                <a:defRPr/>
              </a:pPr>
              <a:t>12/11/2017</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0E36A4A4-9EA9-4D14-BE25-43D8E8C8BAAF}" type="slidenum">
              <a:rPr lang="it-IT"/>
              <a:pPr>
                <a:defRPr/>
              </a:pPr>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8F2CEEB6-8EE6-482E-9AD4-8AF2D3E0F387}" type="datetimeFigureOut">
              <a:rPr lang="it-IT"/>
              <a:pPr>
                <a:defRPr/>
              </a:pPr>
              <a:t>12/11/2017</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EB8252A0-88F9-4E99-86DC-F5BF95D9235E}" type="slidenum">
              <a:rPr lang="it-IT"/>
              <a:pPr>
                <a:defRPr/>
              </a:pPr>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A0E1946F-C59C-48DD-8B1E-A978EB14AC7E}" type="datetimeFigureOut">
              <a:rPr lang="it-IT"/>
              <a:pPr>
                <a:defRPr/>
              </a:pPr>
              <a:t>12/11/2017</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CA1015E3-4385-4B24-9576-55C7C4E2719E}" type="slidenum">
              <a:rPr lang="it-IT"/>
              <a:pPr>
                <a:defRPr/>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108AEF2B-B2F5-429D-8356-48FD9567DF98}" type="datetimeFigureOut">
              <a:rPr lang="it-IT"/>
              <a:pPr>
                <a:defRPr/>
              </a:pPr>
              <a:t>12/11/2017</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68B3B0C2-3656-4B89-892F-E036DC0DE563}" type="slidenum">
              <a:rPr lang="it-IT"/>
              <a:pPr>
                <a:defRPr/>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93C3C89F-3169-4829-B833-94E3758545AD}" type="datetimeFigureOut">
              <a:rPr lang="it-IT"/>
              <a:pPr>
                <a:defRPr/>
              </a:pPr>
              <a:t>12/11/2017</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08A2E994-4FDA-4E40-82E8-62302AAF5B5F}" type="slidenum">
              <a:rPr lang="it-IT"/>
              <a:pPr>
                <a:defRPr/>
              </a:pPr>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65848836-A7AD-482A-9077-674BE925AEDA}" type="datetimeFigureOut">
              <a:rPr lang="it-IT"/>
              <a:pPr>
                <a:defRPr/>
              </a:pPr>
              <a:t>12/11/2017</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F28EBCF8-33EF-443A-8426-CFFF62653E84}" type="slidenum">
              <a:rPr lang="it-IT"/>
              <a:pPr>
                <a:defRPr/>
              </a:pPr>
              <a:t>‹#›</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6D9F1">
            <a:alpha val="92155"/>
          </a:srgbClr>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A5A05DD-C28A-406E-8555-ED44E310ED45}" type="datetimeFigureOut">
              <a:rPr lang="it-IT"/>
              <a:pPr>
                <a:defRPr/>
              </a:pPr>
              <a:t>12/11/2017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FEF4334-8A5C-4AD2-9D18-4AEEF8B902B1}" type="slidenum">
              <a:rPr lang="it-IT"/>
              <a:pPr>
                <a:defRPr/>
              </a:pPr>
              <a:t>‹#›</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611560" y="3212976"/>
            <a:ext cx="8280920" cy="1872208"/>
          </a:xfrm>
          <a:ln>
            <a:headEnd/>
            <a:tailEnd/>
          </a:ln>
        </p:spPr>
        <p:style>
          <a:lnRef idx="2">
            <a:schemeClr val="accent2"/>
          </a:lnRef>
          <a:fillRef idx="1">
            <a:schemeClr val="lt1"/>
          </a:fillRef>
          <a:effectRef idx="0">
            <a:schemeClr val="accent2"/>
          </a:effectRef>
          <a:fontRef idx="minor">
            <a:schemeClr val="dk1"/>
          </a:fontRef>
        </p:style>
        <p:txBody>
          <a:bodyPr/>
          <a:lstStyle/>
          <a:p>
            <a:pPr>
              <a:defRPr/>
            </a:pPr>
            <a:endParaRPr lang="it-IT" b="1" dirty="0">
              <a:ln w="18000">
                <a:solidFill>
                  <a:schemeClr val="accent2">
                    <a:satMod val="140000"/>
                  </a:schemeClr>
                </a:solidFill>
                <a:prstDash val="solid"/>
                <a:miter lim="800000"/>
              </a:ln>
              <a:solidFill>
                <a:sysClr val="windowText" lastClr="000000"/>
              </a:solidFill>
              <a:effectLst>
                <a:outerShdw blurRad="25500" dist="23000" dir="7020000" algn="tl">
                  <a:srgbClr val="000000">
                    <a:alpha val="50000"/>
                  </a:srgbClr>
                </a:outerShdw>
              </a:effectLst>
            </a:endParaRPr>
          </a:p>
          <a:p>
            <a:pPr>
              <a:defRPr/>
            </a:pPr>
            <a:r>
              <a:rPr lang="it-IT" b="1" dirty="0">
                <a:ln w="18000">
                  <a:solidFill>
                    <a:schemeClr val="accent2">
                      <a:satMod val="140000"/>
                    </a:schemeClr>
                  </a:solidFill>
                  <a:prstDash val="solid"/>
                  <a:miter lim="800000"/>
                </a:ln>
                <a:solidFill>
                  <a:sysClr val="windowText" lastClr="000000"/>
                </a:solidFill>
                <a:effectLst>
                  <a:outerShdw blurRad="25500" dist="23000" dir="7020000" algn="tl">
                    <a:srgbClr val="000000">
                      <a:alpha val="50000"/>
                    </a:srgbClr>
                  </a:outerShdw>
                </a:effectLst>
              </a:rPr>
              <a:t>BILANCIO di GENERE nelle Pubbiche Amministrazioni</a:t>
            </a:r>
          </a:p>
        </p:txBody>
      </p:sp>
      <p:pic>
        <p:nvPicPr>
          <p:cNvPr id="6" name="Immagine 9"/>
          <p:cNvPicPr>
            <a:picLocks noChangeAspect="1" noChangeArrowheads="1"/>
          </p:cNvPicPr>
          <p:nvPr/>
        </p:nvPicPr>
        <p:blipFill>
          <a:blip r:embed="rId3" cstate="print"/>
          <a:srcRect/>
          <a:stretch>
            <a:fillRect/>
          </a:stretch>
        </p:blipFill>
        <p:spPr bwMode="auto">
          <a:xfrm>
            <a:off x="2447256" y="0"/>
            <a:ext cx="6696744" cy="2160240"/>
          </a:xfrm>
          <a:prstGeom prst="rect">
            <a:avLst/>
          </a:prstGeom>
          <a:noFill/>
          <a:ln w="9525">
            <a:noFill/>
            <a:miter lim="800000"/>
            <a:headEnd/>
            <a:tailEnd/>
          </a:ln>
        </p:spPr>
      </p:pic>
      <p:pic>
        <p:nvPicPr>
          <p:cNvPr id="8" name="Picture 2" descr="http://www.unpassodate.it/images/simbolo-donna.png"/>
          <p:cNvPicPr>
            <a:picLocks noChangeAspect="1" noChangeArrowheads="1"/>
          </p:cNvPicPr>
          <p:nvPr/>
        </p:nvPicPr>
        <p:blipFill>
          <a:blip r:embed="rId4" cstate="print"/>
          <a:srcRect/>
          <a:stretch>
            <a:fillRect/>
          </a:stretch>
        </p:blipFill>
        <p:spPr bwMode="auto">
          <a:xfrm>
            <a:off x="251520" y="404664"/>
            <a:ext cx="1584325" cy="1871663"/>
          </a:xfrm>
          <a:prstGeom prst="rect">
            <a:avLst/>
          </a:prstGeom>
          <a:noFill/>
          <a:ln w="9525">
            <a:noFill/>
            <a:miter lim="800000"/>
            <a:headEnd/>
            <a:tailEnd/>
          </a:ln>
        </p:spPr>
      </p:pic>
      <p:sp>
        <p:nvSpPr>
          <p:cNvPr id="11" name="TextBox 10"/>
          <p:cNvSpPr txBox="1"/>
          <p:nvPr/>
        </p:nvSpPr>
        <p:spPr>
          <a:xfrm>
            <a:off x="467544" y="6093296"/>
            <a:ext cx="8208912" cy="338554"/>
          </a:xfrm>
          <a:prstGeom prst="rect">
            <a:avLst/>
          </a:prstGeom>
          <a:noFill/>
        </p:spPr>
        <p:txBody>
          <a:bodyPr wrap="square" rtlCol="0">
            <a:spAutoFit/>
          </a:bodyPr>
          <a:lstStyle/>
          <a:p>
            <a:r>
              <a:rPr lang="it-IT" sz="1600" i="1" dirty="0"/>
              <a:t>       Budrio12 maggio 2017                                                                         Tiziana Gentili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9512" y="917912"/>
            <a:ext cx="8712968" cy="563231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it-IT" sz="2000" dirty="0">
                <a:latin typeface="+mn-lt"/>
              </a:rPr>
              <a:t>L’</a:t>
            </a:r>
            <a:r>
              <a:rPr lang="it-IT" sz="2000" b="1" dirty="0">
                <a:latin typeface="+mn-lt"/>
              </a:rPr>
              <a:t>UE</a:t>
            </a:r>
            <a:r>
              <a:rPr lang="it-IT" sz="2000" dirty="0">
                <a:latin typeface="+mn-lt"/>
              </a:rPr>
              <a:t> ha recepito le indicazioni emerse dalla conferenza di Pechino nelle proprie strategie per promuovere le pari opportunità e ha iniziato a impegnarsi nella promozione del bilancio di genere a partire dal 2001.</a:t>
            </a:r>
          </a:p>
          <a:p>
            <a:endParaRPr lang="it-IT" sz="2000" dirty="0">
              <a:latin typeface="+mn-lt"/>
            </a:endParaRPr>
          </a:p>
          <a:p>
            <a:pPr algn="just"/>
            <a:r>
              <a:rPr lang="it-IT" sz="2000" dirty="0">
                <a:latin typeface="+mn-lt"/>
              </a:rPr>
              <a:t>Nel 2002 è stata presentata una relazione al Parlamento Europeo sul gender budgeting, nella quale si è chiesto: “..alla Commissione, agli Stati membri e ai governi locali e regionali di attuare il gender budgeting,...</a:t>
            </a:r>
            <a:r>
              <a:rPr lang="it-IT" sz="2000" b="1" dirty="0">
                <a:latin typeface="+mn-lt"/>
              </a:rPr>
              <a:t>che la strategia del gender budgeting divenga una “procedura parlamentarizzata” all’interno del Parlamento europeo e dei parlamenti nazionali, regionali e locali,</a:t>
            </a:r>
            <a:r>
              <a:rPr lang="it-IT" sz="2000" dirty="0">
                <a:latin typeface="+mn-lt"/>
              </a:rPr>
              <a:t> avendo particolare riguardo ai paesi in via di adesione;”</a:t>
            </a:r>
          </a:p>
          <a:p>
            <a:pPr algn="just"/>
            <a:endParaRPr lang="it-IT" sz="2000" b="1" dirty="0"/>
          </a:p>
          <a:p>
            <a:pPr algn="just"/>
            <a:r>
              <a:rPr lang="it-IT" sz="2000" b="1" dirty="0"/>
              <a:t>Nel dicembre 2003 </a:t>
            </a:r>
            <a:r>
              <a:rPr lang="it-IT" sz="2000" dirty="0"/>
              <a:t>è stata emessa la Risoluzione del Parlamento Europeo Pari Opportunitàtra uomini e donne 1.3.30. sul “gender budgeting – La definizione dei bilanci pubblici secondo la prospettiva di genere..”</a:t>
            </a:r>
          </a:p>
          <a:p>
            <a:pPr algn="just"/>
            <a:endParaRPr lang="it-IT" sz="2000" b="1" dirty="0"/>
          </a:p>
          <a:p>
            <a:pPr algn="just"/>
            <a:r>
              <a:rPr lang="it-IT" sz="2000" b="1" dirty="0"/>
              <a:t>Nel marzo 2006, </a:t>
            </a:r>
            <a:r>
              <a:rPr lang="it-IT" sz="2000" dirty="0"/>
              <a:t>in preparazione dell’anno europeo per le Pari Opportunità, è </a:t>
            </a:r>
          </a:p>
          <a:p>
            <a:pPr algn="just"/>
            <a:r>
              <a:rPr lang="it-IT" sz="2000" dirty="0"/>
              <a:t>stata redatta una Road Map (2006-2010 ) per le strategie della UE per le Pari Opportunità, tra le quali il bilancio di genere viene espressamente citato.</a:t>
            </a:r>
            <a:endParaRPr lang="it-IT" sz="2000" dirty="0">
              <a:latin typeface="+mn-lt"/>
            </a:endParaRPr>
          </a:p>
        </p:txBody>
      </p:sp>
      <p:sp>
        <p:nvSpPr>
          <p:cNvPr id="9" name="Rectangle 8"/>
          <p:cNvSpPr/>
          <p:nvPr/>
        </p:nvSpPr>
        <p:spPr>
          <a:xfrm>
            <a:off x="1043608" y="188640"/>
            <a:ext cx="6192688" cy="64633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it-IT" dirty="0"/>
              <a:t>ESPERIENZE DI RIFERIMENTO: EUROPA</a:t>
            </a:r>
          </a:p>
          <a:p>
            <a:endParaRPr lang="it-IT" dirty="0"/>
          </a:p>
        </p:txBody>
      </p:sp>
      <p:pic>
        <p:nvPicPr>
          <p:cNvPr id="4" name="Immagine 9"/>
          <p:cNvPicPr>
            <a:picLocks noChangeAspect="1" noChangeArrowheads="1"/>
          </p:cNvPicPr>
          <p:nvPr/>
        </p:nvPicPr>
        <p:blipFill>
          <a:blip r:embed="rId2" cstate="print"/>
          <a:srcRect/>
          <a:stretch>
            <a:fillRect/>
          </a:stretch>
        </p:blipFill>
        <p:spPr bwMode="auto">
          <a:xfrm>
            <a:off x="7596336" y="1"/>
            <a:ext cx="1547664" cy="692696"/>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egnaposto contenuto 2"/>
          <p:cNvSpPr>
            <a:spLocks noGrp="1"/>
          </p:cNvSpPr>
          <p:nvPr>
            <p:ph idx="1"/>
          </p:nvPr>
        </p:nvSpPr>
        <p:spPr/>
        <p:txBody>
          <a:bodyPr/>
          <a:lstStyle/>
          <a:p>
            <a:pPr eaLnBrk="1" hangingPunct="1"/>
            <a:endParaRPr lang="it-IT" sz="3600" dirty="0">
              <a:latin typeface="Comic Sans MS" pitchFamily="66" charset="0"/>
            </a:endParaRPr>
          </a:p>
          <a:p>
            <a:pPr eaLnBrk="1" hangingPunct="1"/>
            <a:endParaRPr lang="it-IT" dirty="0"/>
          </a:p>
          <a:p>
            <a:pPr eaLnBrk="1" hangingPunct="1"/>
            <a:endParaRPr lang="it-IT" dirty="0"/>
          </a:p>
        </p:txBody>
      </p:sp>
      <p:sp>
        <p:nvSpPr>
          <p:cNvPr id="5" name="Rectangle 4"/>
          <p:cNvSpPr/>
          <p:nvPr/>
        </p:nvSpPr>
        <p:spPr>
          <a:xfrm>
            <a:off x="179512" y="610136"/>
            <a:ext cx="8964488" cy="563231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it-IT" sz="2000" dirty="0"/>
              <a:t>In Italia il principio di pari opportunità è sancito dall’articolo 35 della Costituzione ed è stato ulteriormente qualificato con la modifica apportata nel 2003 all’articolo 51. Quest’ultimo prevede «una attiva promozione da parte degli enti pubblici del principio di P.O.» </a:t>
            </a:r>
          </a:p>
          <a:p>
            <a:pPr algn="just"/>
            <a:endParaRPr lang="it-IT" sz="2000" dirty="0"/>
          </a:p>
          <a:p>
            <a:pPr algn="just"/>
            <a:r>
              <a:rPr lang="it-IT" sz="2000" b="1" dirty="0"/>
              <a:t>Nel 1997</a:t>
            </a:r>
            <a:r>
              <a:rPr lang="it-IT" sz="2000" dirty="0"/>
              <a:t>, con la Direttiva Prodi-Finocchiaro, sono state recepite le strategie e le indicazioni seguite ai lavori della Quarta conferenza Mondiale di Pechino. </a:t>
            </a:r>
          </a:p>
          <a:p>
            <a:pPr algn="just"/>
            <a:r>
              <a:rPr lang="it-IT" sz="2000" b="1" dirty="0"/>
              <a:t>Nel 2003 </a:t>
            </a:r>
            <a:r>
              <a:rPr lang="it-IT" sz="2000" dirty="0"/>
              <a:t>le Province di Modena, Siena e Genova hanno siglato un protocollo d’intesa per la promozione del bilancio di genere e lo scambio di buone prassi in materia di pari opportunità. Nel corso degli anni l’interesse per il bilancio di genere è cresciuto e altre amministrazioni (2006-Comune di Bologna)</a:t>
            </a:r>
          </a:p>
          <a:p>
            <a:pPr algn="just"/>
            <a:r>
              <a:rPr lang="it-IT" sz="2000" b="1" dirty="0"/>
              <a:t>Nel 2005 e nel 2006 </a:t>
            </a:r>
            <a:r>
              <a:rPr lang="it-IT" sz="2000" dirty="0"/>
              <a:t>furono presentate alcune proposte; 1 disegno di Legge (AS 3728) per l’introduzione del bilancio di genere nella Pubblica Amministrazione. </a:t>
            </a:r>
          </a:p>
          <a:p>
            <a:pPr algn="just"/>
            <a:r>
              <a:rPr lang="it-IT" sz="2000" b="1" dirty="0"/>
              <a:t>Nel 2007 </a:t>
            </a:r>
            <a:r>
              <a:rPr lang="it-IT" sz="2000" dirty="0"/>
              <a:t>è stata presentata la Direttiva sulle “Misure per attuare parità e pari opportunità tra uomini e donne nelle Pubbliche Amministrazioni”. Quest’ultima indica la necessità di redigere i bilanci di genere e si “auspica che diventino pratica consolidata nelle attività di rendicontazione sociale delle amministrazioni”. </a:t>
            </a:r>
            <a:endParaRPr lang="it-IT" sz="2000" dirty="0">
              <a:latin typeface="Comic Sans MS" pitchFamily="66" charset="0"/>
            </a:endParaRPr>
          </a:p>
          <a:p>
            <a:pPr algn="just"/>
            <a:endParaRPr lang="it-IT" sz="2000" dirty="0"/>
          </a:p>
        </p:txBody>
      </p:sp>
      <p:sp>
        <p:nvSpPr>
          <p:cNvPr id="6" name="Rectangle 5"/>
          <p:cNvSpPr/>
          <p:nvPr/>
        </p:nvSpPr>
        <p:spPr>
          <a:xfrm>
            <a:off x="1331640" y="188640"/>
            <a:ext cx="5688632" cy="36933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it-IT" dirty="0"/>
              <a:t>ESPERIENZE DI RIFERIMENTO: ITALIA</a:t>
            </a:r>
          </a:p>
        </p:txBody>
      </p:sp>
      <p:pic>
        <p:nvPicPr>
          <p:cNvPr id="7" name="Immagine 9"/>
          <p:cNvPicPr>
            <a:picLocks noChangeAspect="1" noChangeArrowheads="1"/>
          </p:cNvPicPr>
          <p:nvPr/>
        </p:nvPicPr>
        <p:blipFill>
          <a:blip r:embed="rId2" cstate="print"/>
          <a:srcRect/>
          <a:stretch>
            <a:fillRect/>
          </a:stretch>
        </p:blipFill>
        <p:spPr bwMode="auto">
          <a:xfrm>
            <a:off x="7596336" y="1"/>
            <a:ext cx="1547664" cy="548679"/>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10136"/>
            <a:ext cx="8568952" cy="532453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it-IT" sz="2000" b="1" dirty="0"/>
              <a:t>Nel 2008</a:t>
            </a:r>
            <a:r>
              <a:rPr lang="it-IT" sz="2000" dirty="0"/>
              <a:t>, la Legge Finanziaria (L. 24 Dicembre 2007, n. 244 ): “Art. 481. Anche al fine di valutare i risultati delle missioni affidate ai singoli Ministeri con il bilancio di previsione dello Stato per l’anno finanziario 2008, e allo scopo di introdurre il bilancio di genere per le amministrazioni statali, per l’anno 2008 e` effettuata una sperimentazione presso i Ministeri della salute, della pubblica istruzione, del lavoro e della previdenza sociale e dell’universita` e della ricerca.</a:t>
            </a:r>
          </a:p>
          <a:p>
            <a:pPr algn="just"/>
            <a:r>
              <a:rPr lang="it-IT" sz="2000" b="1" dirty="0"/>
              <a:t>Nel 2009 </a:t>
            </a:r>
            <a:r>
              <a:rPr lang="it-IT" sz="2000" dirty="0"/>
              <a:t>il Decreto Lgs 150/2009 (c «Relazione sulla performance» ) nella relazione sulla Performance che il Decreto richiede all’Amministrazione, si chiede di </a:t>
            </a:r>
            <a:r>
              <a:rPr lang="it-IT" sz="2000" b="1" dirty="0"/>
              <a:t>dare conto </a:t>
            </a:r>
            <a:r>
              <a:rPr lang="it-IT" sz="2000" dirty="0"/>
              <a:t>del proprio operato anche </a:t>
            </a:r>
            <a:r>
              <a:rPr lang="it-IT" sz="2000" b="1" dirty="0"/>
              <a:t>attraverso “il Bilancio di genere realizzato</a:t>
            </a:r>
            <a:r>
              <a:rPr lang="it-IT" sz="2000" dirty="0"/>
              <a:t>”, poiché sarà proprio l’impatto sulle persone, donne e uomini, l’elemento che la cittadinanza sarà in grado di comprendere, di misurare, di valutare. </a:t>
            </a:r>
          </a:p>
          <a:p>
            <a:pPr algn="just"/>
            <a:r>
              <a:rPr lang="it-IT" sz="2000" b="1" dirty="0"/>
              <a:t>Nel 2011: L. 39/2011  </a:t>
            </a:r>
            <a:r>
              <a:rPr lang="it-IT" sz="2000" dirty="0"/>
              <a:t>Modifica della legge di contabilità e finanza pubblica -  tra i criteri di delega dell’articolo 40 è stata introdotta l’elaborazione, in via sperimentale, di un bilancio di genere, per la valutazione del diverso impatto della politica di bilancio sulle donne e sugli uomini, in termini di denaro, servizi, tempo e lavoro non retribuito.” </a:t>
            </a:r>
          </a:p>
        </p:txBody>
      </p:sp>
      <p:sp>
        <p:nvSpPr>
          <p:cNvPr id="3" name="Rectangle 2"/>
          <p:cNvSpPr/>
          <p:nvPr/>
        </p:nvSpPr>
        <p:spPr>
          <a:xfrm>
            <a:off x="2483768" y="188640"/>
            <a:ext cx="4408130"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pPr algn="ctr"/>
            <a:r>
              <a:rPr lang="it-IT" dirty="0"/>
              <a:t>ESPERIENZE DI RIFERIMENTO: ITALIA</a:t>
            </a:r>
          </a:p>
        </p:txBody>
      </p:sp>
      <p:pic>
        <p:nvPicPr>
          <p:cNvPr id="4" name="Immagine 9"/>
          <p:cNvPicPr>
            <a:picLocks noChangeAspect="1" noChangeArrowheads="1"/>
          </p:cNvPicPr>
          <p:nvPr/>
        </p:nvPicPr>
        <p:blipFill>
          <a:blip r:embed="rId2" cstate="print"/>
          <a:srcRect/>
          <a:stretch>
            <a:fillRect/>
          </a:stretch>
        </p:blipFill>
        <p:spPr bwMode="auto">
          <a:xfrm>
            <a:off x="7596336" y="1"/>
            <a:ext cx="1547664" cy="548679"/>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20688"/>
            <a:ext cx="8640960" cy="624786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it-IT" sz="2000" dirty="0"/>
              <a:t>Il Governo italiano ha aderito all’Agenda 2030 per lo Sviluppo Sostenibile adottata formalmente dall’Assemblea Generale delle Nazioni Unite il </a:t>
            </a:r>
            <a:r>
              <a:rPr lang="it-IT" sz="2000" b="1" dirty="0"/>
              <a:t>25 settembre 2015, </a:t>
            </a:r>
            <a:r>
              <a:rPr lang="it-IT" sz="2000" dirty="0"/>
              <a:t>nell’ambito della quale la parità di genere costituisce uno degli obiettivi da raggiungere entro il 2030.</a:t>
            </a:r>
          </a:p>
          <a:p>
            <a:pPr algn="just"/>
            <a:endParaRPr lang="it-IT" sz="2000" dirty="0"/>
          </a:p>
          <a:p>
            <a:pPr algn="ctr"/>
            <a:r>
              <a:rPr lang="it-IT" sz="2000" b="1" dirty="0"/>
              <a:t>In EMILIA ROMAGNA,</a:t>
            </a:r>
            <a:r>
              <a:rPr lang="it-IT" sz="2000" dirty="0"/>
              <a:t> </a:t>
            </a:r>
          </a:p>
          <a:p>
            <a:pPr algn="just"/>
            <a:r>
              <a:rPr lang="it-IT" sz="2000" b="1" dirty="0"/>
              <a:t>Nel 2001, </a:t>
            </a:r>
            <a:r>
              <a:rPr lang="it-IT" sz="2000" dirty="0"/>
              <a:t>in Emilia Romagna (a livello regionale e nella provincia di Modena, poi altre fra le quali Bologna) è stato realizzato il primo bilancio di genere, attingendo dalle altre esperienze europee.</a:t>
            </a:r>
          </a:p>
          <a:p>
            <a:pPr algn="just"/>
            <a:r>
              <a:rPr lang="it-IT" sz="2000" b="1" dirty="0"/>
              <a:t>Nel 2014: </a:t>
            </a:r>
            <a:r>
              <a:rPr lang="it-IT" sz="2000" dirty="0"/>
              <a:t>L.R. n. 6/</a:t>
            </a:r>
            <a:r>
              <a:rPr lang="it-IT" sz="2000" b="1" dirty="0"/>
              <a:t>2014 </a:t>
            </a:r>
            <a:r>
              <a:rPr lang="it-IT" sz="2000" dirty="0"/>
              <a:t>LEGGE QUADRO per la parità e contro le discriminazioni di genere. Individua quali srumenti del sistema paritario il bilancio di genere. Art 36. c. 1) Il Bilancio di genere ... è redatto annualmente dalla Giunta Regionale..  c. 3) La regione promuove la diffusione del bilancio di genere tra gli EELL.al fine di favorire azioni positive per la conciliazione dei tempi di vita e lavoro e la condivisione delle responsabilità di cura. c. 4) La Giunta regionale cura l’attuazione di specifiche attività di formazione ed aggiornamento del personale nelle materie di cui al presente articolo».</a:t>
            </a:r>
          </a:p>
          <a:p>
            <a:r>
              <a:rPr lang="it-IT" sz="2000" dirty="0"/>
              <a:t>Negli anni sono stati sviluppati </a:t>
            </a:r>
            <a:r>
              <a:rPr lang="it-IT" sz="2000" b="1" dirty="0"/>
              <a:t>diversi modelli di bilancio di genere,</a:t>
            </a:r>
            <a:r>
              <a:rPr lang="it-IT" sz="2000" dirty="0"/>
              <a:t> che possono essere distinti sulla base dei soggetti promotori e realizzatori, dell’oggetto di riferimento, degli obiettivi fissati e della presentazione dei risultati. </a:t>
            </a:r>
            <a:endParaRPr lang="it-IT" dirty="0"/>
          </a:p>
        </p:txBody>
      </p:sp>
      <p:sp>
        <p:nvSpPr>
          <p:cNvPr id="4" name="Rectangle 3"/>
          <p:cNvSpPr/>
          <p:nvPr/>
        </p:nvSpPr>
        <p:spPr>
          <a:xfrm>
            <a:off x="1835696" y="0"/>
            <a:ext cx="4608512" cy="36933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it-IT" dirty="0"/>
              <a:t>ESPERIENZE DI RIFERIMENTO: ITALIA</a:t>
            </a:r>
          </a:p>
        </p:txBody>
      </p:sp>
      <p:pic>
        <p:nvPicPr>
          <p:cNvPr id="5" name="Immagine 9"/>
          <p:cNvPicPr>
            <a:picLocks noChangeAspect="1" noChangeArrowheads="1"/>
          </p:cNvPicPr>
          <p:nvPr/>
        </p:nvPicPr>
        <p:blipFill>
          <a:blip r:embed="rId2" cstate="print"/>
          <a:srcRect/>
          <a:stretch>
            <a:fillRect/>
          </a:stretch>
        </p:blipFill>
        <p:spPr bwMode="auto">
          <a:xfrm>
            <a:off x="7596336" y="1"/>
            <a:ext cx="1547664" cy="620687"/>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20688"/>
            <a:ext cx="8712968" cy="594008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sz="2000" dirty="0"/>
              <a:t>Nell’esperienza internazionale il promotore è stato quasi sempre lo Stato centrale e solo recentemente anche quello regionale o locale.</a:t>
            </a:r>
          </a:p>
          <a:p>
            <a:r>
              <a:rPr lang="it-IT" sz="2000" dirty="0"/>
              <a:t>In  l’Italia  sono invece fiorite iniziative a livello locale (Comuni, Province e Regioni).</a:t>
            </a:r>
          </a:p>
          <a:p>
            <a:endParaRPr lang="it-IT" sz="2000" dirty="0"/>
          </a:p>
          <a:p>
            <a:r>
              <a:rPr lang="it-IT" sz="2000" dirty="0"/>
              <a:t>guardando alle esperienze internazionali, la letteratura sul </a:t>
            </a:r>
            <a:r>
              <a:rPr lang="it-IT" sz="2000" i="1" dirty="0"/>
              <a:t>gender budgeting ha individuato cinque modelli prevalenti: </a:t>
            </a:r>
          </a:p>
          <a:p>
            <a:endParaRPr lang="it-IT" sz="2000" i="1" dirty="0"/>
          </a:p>
          <a:p>
            <a:pPr>
              <a:buFont typeface="Arial" pitchFamily="34" charset="0"/>
              <a:buChar char="•"/>
            </a:pPr>
            <a:r>
              <a:rPr lang="it-IT" sz="2000" b="1" dirty="0"/>
              <a:t>Interno alle istituzioni</a:t>
            </a:r>
            <a:r>
              <a:rPr lang="it-IT" sz="2000" dirty="0"/>
              <a:t> </a:t>
            </a:r>
            <a:r>
              <a:rPr lang="it-IT" sz="2000" i="1" dirty="0"/>
              <a:t>(in genere, su iniziativa del Ministero del Tesoro in</a:t>
            </a:r>
            <a:endParaRPr lang="it-IT" sz="2000" dirty="0"/>
          </a:p>
          <a:p>
            <a:r>
              <a:rPr lang="it-IT" sz="2000" dirty="0"/>
              <a:t>collaborazione con quello delle Pari opportunità), </a:t>
            </a:r>
          </a:p>
          <a:p>
            <a:pPr>
              <a:buFont typeface="Arial" pitchFamily="34" charset="0"/>
              <a:buChar char="•"/>
            </a:pPr>
            <a:r>
              <a:rPr lang="it-IT" sz="2000" b="1" dirty="0"/>
              <a:t>esterno alle istituzioni </a:t>
            </a:r>
            <a:r>
              <a:rPr lang="it-IT" sz="2000" dirty="0"/>
              <a:t>(perlopiù, organizzazioni indipendenti di tipo non governativo e sociali)</a:t>
            </a:r>
          </a:p>
          <a:p>
            <a:pPr>
              <a:buFont typeface="Arial" pitchFamily="34" charset="0"/>
              <a:buChar char="•"/>
            </a:pPr>
            <a:r>
              <a:rPr lang="it-IT" sz="2000" b="1" dirty="0"/>
              <a:t>misto o collaborativo,</a:t>
            </a:r>
            <a:r>
              <a:rPr lang="it-IT" sz="2000" dirty="0"/>
              <a:t> si uniscono gli elementi positivi dei primi due: la disponibilità di una mole massiccia di dati necessari all’analisi e l’assenza di un eccessivo legame dell’iniziativa alla volontà politica. </a:t>
            </a:r>
          </a:p>
          <a:p>
            <a:pPr>
              <a:buFont typeface="Arial" pitchFamily="34" charset="0"/>
              <a:buChar char="•"/>
            </a:pPr>
            <a:r>
              <a:rPr lang="it-IT" sz="2000" b="1" dirty="0"/>
              <a:t>partecipativo dal basso </a:t>
            </a:r>
            <a:r>
              <a:rPr lang="it-IT" sz="2000" dirty="0"/>
              <a:t>(con il coinvolgimento del governo locale e altre organizzazioni territoriali) e </a:t>
            </a:r>
          </a:p>
          <a:p>
            <a:r>
              <a:rPr lang="it-IT" sz="2000" b="1" dirty="0"/>
              <a:t>sponsorizzato</a:t>
            </a:r>
            <a:r>
              <a:rPr lang="it-IT" sz="2000" dirty="0"/>
              <a:t> un livello istituzionale “superiore”promuove e finanzia il Bilancio di genere (Es: dal Segretariato del Commonwealth, dall’OCSE, dall’ONU, dalla Banca Mondiale, ecc.).   </a:t>
            </a:r>
            <a:endParaRPr lang="it-IT" sz="2000" i="1" dirty="0"/>
          </a:p>
        </p:txBody>
      </p:sp>
      <p:pic>
        <p:nvPicPr>
          <p:cNvPr id="3" name="Immagine 9"/>
          <p:cNvPicPr>
            <a:picLocks noChangeAspect="1" noChangeArrowheads="1"/>
          </p:cNvPicPr>
          <p:nvPr/>
        </p:nvPicPr>
        <p:blipFill>
          <a:blip r:embed="rId2" cstate="print"/>
          <a:srcRect/>
          <a:stretch>
            <a:fillRect/>
          </a:stretch>
        </p:blipFill>
        <p:spPr bwMode="auto">
          <a:xfrm>
            <a:off x="7596336" y="1"/>
            <a:ext cx="1547664" cy="620687"/>
          </a:xfrm>
          <a:prstGeom prst="rect">
            <a:avLst/>
          </a:prstGeom>
          <a:noFill/>
          <a:ln w="9525">
            <a:noFill/>
            <a:miter lim="800000"/>
            <a:headEnd/>
            <a:tailEnd/>
          </a:ln>
        </p:spPr>
      </p:pic>
      <p:sp>
        <p:nvSpPr>
          <p:cNvPr id="4" name="Rectangle 3"/>
          <p:cNvSpPr/>
          <p:nvPr/>
        </p:nvSpPr>
        <p:spPr>
          <a:xfrm>
            <a:off x="2483768" y="0"/>
            <a:ext cx="3288080" cy="40011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sz="2000" b="1" dirty="0"/>
              <a:t>bilancio di genere: i modelli</a:t>
            </a:r>
            <a:r>
              <a:rPr lang="it-IT" b="1" dirty="0"/>
              <a:t> </a:t>
            </a: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a:xfrm>
            <a:off x="1547664" y="332656"/>
            <a:ext cx="4752528" cy="432048"/>
          </a:xfrm>
        </p:spPr>
        <p:style>
          <a:lnRef idx="2">
            <a:schemeClr val="accent2"/>
          </a:lnRef>
          <a:fillRef idx="1">
            <a:schemeClr val="lt1"/>
          </a:fillRef>
          <a:effectRef idx="0">
            <a:schemeClr val="accent2"/>
          </a:effectRef>
          <a:fontRef idx="minor">
            <a:schemeClr val="dk1"/>
          </a:fontRef>
        </p:style>
        <p:txBody>
          <a:bodyPr/>
          <a:lstStyle/>
          <a:p>
            <a:pPr eaLnBrk="1" hangingPunct="1"/>
            <a:r>
              <a:rPr lang="it-IT" sz="2000" dirty="0">
                <a:latin typeface="Calibri" pitchFamily="34" charset="0"/>
              </a:rPr>
              <a:t>Gli strumenti</a:t>
            </a:r>
          </a:p>
        </p:txBody>
      </p:sp>
      <p:sp>
        <p:nvSpPr>
          <p:cNvPr id="8195" name="Segnaposto contenuto 2"/>
          <p:cNvSpPr>
            <a:spLocks noGrp="1"/>
          </p:cNvSpPr>
          <p:nvPr>
            <p:ph idx="1"/>
          </p:nvPr>
        </p:nvSpPr>
        <p:spPr>
          <a:xfrm>
            <a:off x="323528" y="908720"/>
            <a:ext cx="8820472" cy="5760640"/>
          </a:xfrm>
        </p:spPr>
        <p:style>
          <a:lnRef idx="2">
            <a:schemeClr val="accent2"/>
          </a:lnRef>
          <a:fillRef idx="1">
            <a:schemeClr val="lt1"/>
          </a:fillRef>
          <a:effectRef idx="0">
            <a:schemeClr val="accent2"/>
          </a:effectRef>
          <a:fontRef idx="minor">
            <a:schemeClr val="dk1"/>
          </a:fontRef>
        </p:style>
        <p:txBody>
          <a:bodyPr/>
          <a:lstStyle/>
          <a:p>
            <a:pPr>
              <a:spcBef>
                <a:spcPct val="0"/>
              </a:spcBef>
              <a:buNone/>
            </a:pPr>
            <a:r>
              <a:rPr lang="it-IT" sz="2000" dirty="0"/>
              <a:t>dai documenti disponibili dei vari Comuni che presentano il bilancio di </a:t>
            </a:r>
          </a:p>
          <a:p>
            <a:pPr>
              <a:spcBef>
                <a:spcPct val="0"/>
              </a:spcBef>
              <a:buNone/>
            </a:pPr>
            <a:r>
              <a:rPr lang="it-IT" sz="2000" dirty="0"/>
              <a:t>genere, emerge una prassi comune: </a:t>
            </a:r>
          </a:p>
          <a:p>
            <a:pPr algn="just">
              <a:spcBef>
                <a:spcPct val="0"/>
              </a:spcBef>
            </a:pPr>
            <a:r>
              <a:rPr lang="it-IT" sz="2000" dirty="0"/>
              <a:t>un’analisi di contesto, che consente di verificare quali sono i reali bisogni di uomini e donne sul territorio analizzato (domanda di servizi), </a:t>
            </a:r>
          </a:p>
          <a:p>
            <a:pPr algn="just">
              <a:spcBef>
                <a:spcPct val="0"/>
              </a:spcBef>
            </a:pPr>
            <a:r>
              <a:rPr lang="it-IT" sz="2000" dirty="0"/>
              <a:t>una verifica  di come l’amministrazione risponde a queste esigenze (offerta di servizi) e dalla quantificazione del  livello di pari opportunità raggiunto nel suo ambito territoriale (calcolo di indicatori di efficacia/efficienza) </a:t>
            </a:r>
          </a:p>
          <a:p>
            <a:pPr algn="just">
              <a:buNone/>
            </a:pPr>
            <a:r>
              <a:rPr lang="it-IT" sz="2000" b="1" dirty="0">
                <a:latin typeface="Calibri" pitchFamily="34" charset="0"/>
              </a:rPr>
              <a:t>In molti casi il gender budgeting consiste in poco più di una analisi del contesto</a:t>
            </a:r>
          </a:p>
          <a:p>
            <a:pPr>
              <a:spcBef>
                <a:spcPct val="0"/>
              </a:spcBef>
              <a:buNone/>
            </a:pPr>
            <a:endParaRPr lang="it-IT" sz="2000" dirty="0"/>
          </a:p>
          <a:p>
            <a:pPr>
              <a:spcBef>
                <a:spcPct val="0"/>
              </a:spcBef>
              <a:buNone/>
            </a:pPr>
            <a:r>
              <a:rPr lang="it-IT" sz="2000" dirty="0"/>
              <a:t>Si dovrebbe invece, concentrare l’analisi soprattutto in quei settori in cui è più </a:t>
            </a:r>
          </a:p>
          <a:p>
            <a:pPr>
              <a:spcBef>
                <a:spcPct val="0"/>
              </a:spcBef>
              <a:buNone/>
            </a:pPr>
            <a:r>
              <a:rPr lang="it-IT" sz="2000" dirty="0"/>
              <a:t>evidente una disparità di genere, attraverso lo sviluppo di indicatori specifici di </a:t>
            </a:r>
          </a:p>
          <a:p>
            <a:pPr>
              <a:spcBef>
                <a:spcPct val="0"/>
              </a:spcBef>
              <a:buNone/>
            </a:pPr>
            <a:r>
              <a:rPr lang="it-IT" sz="2000" dirty="0"/>
              <a:t>risultato, in grado anche di indirizzare le politiche pubbliche.</a:t>
            </a:r>
          </a:p>
          <a:p>
            <a:pPr>
              <a:spcBef>
                <a:spcPct val="0"/>
              </a:spcBef>
              <a:buNone/>
            </a:pPr>
            <a:endParaRPr lang="it-IT" sz="2000" dirty="0"/>
          </a:p>
          <a:p>
            <a:pPr>
              <a:spcBef>
                <a:spcPct val="0"/>
              </a:spcBef>
              <a:buNone/>
            </a:pPr>
            <a:r>
              <a:rPr lang="it-IT" sz="2000" dirty="0"/>
              <a:t>Oggetto dell’analisi dovrebbe essere l’intero bilancio in maniera trasversale (come </a:t>
            </a:r>
          </a:p>
          <a:p>
            <a:pPr>
              <a:spcBef>
                <a:spcPct val="0"/>
              </a:spcBef>
              <a:buNone/>
            </a:pPr>
            <a:r>
              <a:rPr lang="it-IT" sz="2000" dirty="0"/>
              <a:t>avviene ad esempio nei paesi nordici, che presentano, però, all’analisi, un numero </a:t>
            </a:r>
          </a:p>
          <a:p>
            <a:pPr>
              <a:spcBef>
                <a:spcPct val="0"/>
              </a:spcBef>
              <a:buNone/>
            </a:pPr>
            <a:r>
              <a:rPr lang="it-IT" sz="2000" dirty="0"/>
              <a:t>ristretto di settori) e l’attività di budget mainstreaming e audit dovrebbero essere </a:t>
            </a:r>
          </a:p>
          <a:p>
            <a:pPr>
              <a:spcBef>
                <a:spcPct val="0"/>
              </a:spcBef>
              <a:buNone/>
            </a:pPr>
            <a:r>
              <a:rPr lang="it-IT" sz="2000" dirty="0"/>
              <a:t>realizzate durante l’intero ciclo di bilancio. </a:t>
            </a:r>
          </a:p>
          <a:p>
            <a:pPr eaLnBrk="1" hangingPunct="1">
              <a:buNone/>
            </a:pPr>
            <a:endParaRPr lang="it-IT" dirty="0">
              <a:latin typeface="Comic Sans MS" pitchFamily="66" charset="0"/>
            </a:endParaRPr>
          </a:p>
          <a:p>
            <a:pPr eaLnBrk="1" hangingPunct="1"/>
            <a:endParaRPr lang="it-IT" dirty="0"/>
          </a:p>
        </p:txBody>
      </p:sp>
      <p:pic>
        <p:nvPicPr>
          <p:cNvPr id="4" name="Immagine 9"/>
          <p:cNvPicPr>
            <a:picLocks noChangeAspect="1" noChangeArrowheads="1"/>
          </p:cNvPicPr>
          <p:nvPr/>
        </p:nvPicPr>
        <p:blipFill>
          <a:blip r:embed="rId2" cstate="print"/>
          <a:srcRect/>
          <a:stretch>
            <a:fillRect/>
          </a:stretch>
        </p:blipFill>
        <p:spPr bwMode="auto">
          <a:xfrm>
            <a:off x="7596336" y="1"/>
            <a:ext cx="1547664" cy="620687"/>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a:xfrm>
            <a:off x="2123728" y="274638"/>
            <a:ext cx="4824536" cy="994122"/>
          </a:xfrm>
        </p:spPr>
        <p:style>
          <a:lnRef idx="2">
            <a:schemeClr val="accent2"/>
          </a:lnRef>
          <a:fillRef idx="1">
            <a:schemeClr val="lt1"/>
          </a:fillRef>
          <a:effectRef idx="0">
            <a:schemeClr val="accent2"/>
          </a:effectRef>
          <a:fontRef idx="minor">
            <a:schemeClr val="dk1"/>
          </a:fontRef>
        </p:style>
        <p:txBody>
          <a:bodyPr/>
          <a:lstStyle/>
          <a:p>
            <a:r>
              <a:rPr lang="it-IT" sz="2000" dirty="0"/>
              <a:t>Gli strumenti del gender budgeting</a:t>
            </a:r>
          </a:p>
        </p:txBody>
      </p:sp>
      <p:sp>
        <p:nvSpPr>
          <p:cNvPr id="13315" name="Segnaposto contenuto 2"/>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pPr algn="just">
              <a:buNone/>
            </a:pPr>
            <a:r>
              <a:rPr lang="it-IT" sz="2000" dirty="0"/>
              <a:t> gli strumenti dell’analisi di genere possono essere raggruppati in tre schemi </a:t>
            </a:r>
          </a:p>
          <a:p>
            <a:pPr algn="just">
              <a:buNone/>
            </a:pPr>
            <a:r>
              <a:rPr lang="it-IT" sz="2000" dirty="0"/>
              <a:t>funzionali principali. (Sharp e Connolly ,</a:t>
            </a:r>
            <a:r>
              <a:rPr lang="it-IT" sz="2000" i="1" dirty="0"/>
              <a:t>Performance oriented budgeting) </a:t>
            </a:r>
            <a:endParaRPr lang="it-IT" sz="2000" dirty="0"/>
          </a:p>
          <a:p>
            <a:pPr>
              <a:buNone/>
            </a:pPr>
            <a:r>
              <a:rPr lang="it-IT" sz="2000" dirty="0"/>
              <a:t>1)  Il primo consiste nell’“approccio in cinque passi” all’analisi di genere di una politica (es: Sud Africa): </a:t>
            </a:r>
          </a:p>
          <a:p>
            <a:r>
              <a:rPr lang="it-IT" sz="2000" dirty="0"/>
              <a:t>descrizione della situazione di contesto di uomini, donne e di diversi sottogruppi nel settore di intervento della policy; </a:t>
            </a:r>
          </a:p>
          <a:p>
            <a:r>
              <a:rPr lang="it-IT" sz="2000" dirty="0"/>
              <a:t>verifica che la policy considerata effettivamente affronti le questioni evidenziate dall’analisi di contesto; </a:t>
            </a:r>
          </a:p>
          <a:p>
            <a:r>
              <a:rPr lang="it-IT" sz="2000" dirty="0"/>
              <a:t> controllo che le risorse siano allocate in maniera adeguata all’azione; </a:t>
            </a:r>
          </a:p>
          <a:p>
            <a:r>
              <a:rPr lang="it-IT" sz="2000" dirty="0"/>
              <a:t>esame della rispondenza della spesa a quanto programmato; </a:t>
            </a:r>
          </a:p>
          <a:p>
            <a:r>
              <a:rPr lang="it-IT" sz="2000" dirty="0"/>
              <a:t>valutazione dell’impatto dell’azione e della spesa e verifica che il risultato sia coerente con l’obiettivo di parità di genere.</a:t>
            </a:r>
          </a:p>
        </p:txBody>
      </p:sp>
      <p:pic>
        <p:nvPicPr>
          <p:cNvPr id="4" name="Immagine 9"/>
          <p:cNvPicPr>
            <a:picLocks noChangeAspect="1" noChangeArrowheads="1"/>
          </p:cNvPicPr>
          <p:nvPr/>
        </p:nvPicPr>
        <p:blipFill>
          <a:blip r:embed="rId2" cstate="print"/>
          <a:srcRect/>
          <a:stretch>
            <a:fillRect/>
          </a:stretch>
        </p:blipFill>
        <p:spPr bwMode="auto">
          <a:xfrm>
            <a:off x="7596336" y="1"/>
            <a:ext cx="1547664" cy="620687"/>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p:cNvSpPr>
            <a:spLocks noGrp="1"/>
          </p:cNvSpPr>
          <p:nvPr>
            <p:ph type="title"/>
          </p:nvPr>
        </p:nvSpPr>
        <p:spPr>
          <a:xfrm>
            <a:off x="2483768" y="274638"/>
            <a:ext cx="4320480" cy="778098"/>
          </a:xfrm>
        </p:spPr>
        <p:style>
          <a:lnRef idx="2">
            <a:schemeClr val="accent2"/>
          </a:lnRef>
          <a:fillRef idx="1">
            <a:schemeClr val="lt1"/>
          </a:fillRef>
          <a:effectRef idx="0">
            <a:schemeClr val="accent2"/>
          </a:effectRef>
          <a:fontRef idx="minor">
            <a:schemeClr val="dk1"/>
          </a:fontRef>
        </p:style>
        <p:txBody>
          <a:bodyPr/>
          <a:lstStyle/>
          <a:p>
            <a:r>
              <a:rPr lang="it-IT" sz="2000" dirty="0"/>
              <a:t>Gli strumenti del gender budgeting</a:t>
            </a:r>
            <a:endParaRPr lang="it-IT" sz="2000" dirty="0">
              <a:latin typeface="Comic Sans MS" pitchFamily="66" charset="0"/>
            </a:endParaRPr>
          </a:p>
        </p:txBody>
      </p:sp>
      <p:sp>
        <p:nvSpPr>
          <p:cNvPr id="7" name="Content Placeholder 6"/>
          <p:cNvSpPr>
            <a:spLocks noGrp="1"/>
          </p:cNvSpPr>
          <p:nvPr>
            <p:ph sz="half" idx="1"/>
          </p:nvPr>
        </p:nvSpPr>
        <p:spPr>
          <a:xfrm>
            <a:off x="457200" y="1600200"/>
            <a:ext cx="8147248" cy="4525963"/>
          </a:xfrm>
        </p:spPr>
        <p:style>
          <a:lnRef idx="2">
            <a:schemeClr val="accent2"/>
          </a:lnRef>
          <a:fillRef idx="1">
            <a:schemeClr val="lt1"/>
          </a:fillRef>
          <a:effectRef idx="0">
            <a:schemeClr val="accent2"/>
          </a:effectRef>
          <a:fontRef idx="minor">
            <a:schemeClr val="dk1"/>
          </a:fontRef>
        </p:style>
        <p:txBody>
          <a:bodyPr/>
          <a:lstStyle/>
          <a:p>
            <a:pPr>
              <a:buNone/>
            </a:pPr>
            <a:r>
              <a:rPr lang="it-IT" sz="2000" dirty="0"/>
              <a:t>2) Il secondo approccio(Australia), consiste nella redazione di un documento di analisi della spesa (o di singoli programmi) in ottica di genere. </a:t>
            </a:r>
          </a:p>
          <a:p>
            <a:r>
              <a:rPr lang="it-IT" sz="2000" dirty="0"/>
              <a:t>classificazione delle spese pubbliche se destinate direttamente al genere (es.  Azioni di P.O.nel settore del P.I.: congedi parentali, formazione specifica, ecc.) o se indirettamente riferite al genere. </a:t>
            </a:r>
          </a:p>
          <a:p>
            <a:r>
              <a:rPr lang="it-IT" sz="2000" dirty="0"/>
              <a:t>Utilizzo di strumenti di analisi disaggregata della spesa per valutare l’impatto di genere di ognuna delle categorie,  con indicatori specifici che traducano i risultati in un documento di sintesi: </a:t>
            </a:r>
          </a:p>
          <a:p>
            <a:pPr>
              <a:buNone/>
            </a:pPr>
            <a:r>
              <a:rPr lang="it-IT" sz="2000" dirty="0"/>
              <a:t>	- obiettivi  strategici dell’Amministrazione  e dei programmi, </a:t>
            </a:r>
          </a:p>
          <a:p>
            <a:pPr>
              <a:buNone/>
            </a:pPr>
            <a:r>
              <a:rPr lang="it-IT" sz="2000" dirty="0"/>
              <a:t>	- delle risorse allocate e delle problematiche di genere esistenti, </a:t>
            </a:r>
          </a:p>
          <a:p>
            <a:pPr>
              <a:buNone/>
            </a:pPr>
            <a:r>
              <a:rPr lang="it-IT" sz="2000" dirty="0"/>
              <a:t>	- nonchè la specifica delle eventuali modifiche suggerite dall’analisi dei risultatii</a:t>
            </a:r>
          </a:p>
          <a:p>
            <a:pPr>
              <a:buNone/>
            </a:pPr>
            <a:endParaRPr lang="it-IT" sz="2000" dirty="0"/>
          </a:p>
        </p:txBody>
      </p:sp>
      <p:pic>
        <p:nvPicPr>
          <p:cNvPr id="4" name="Immagine 9"/>
          <p:cNvPicPr>
            <a:picLocks noChangeAspect="1" noChangeArrowheads="1"/>
          </p:cNvPicPr>
          <p:nvPr/>
        </p:nvPicPr>
        <p:blipFill>
          <a:blip r:embed="rId2" cstate="print"/>
          <a:srcRect/>
          <a:stretch>
            <a:fillRect/>
          </a:stretch>
        </p:blipFill>
        <p:spPr bwMode="auto">
          <a:xfrm>
            <a:off x="7596336" y="1"/>
            <a:ext cx="1547664" cy="620687"/>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asellaDiTesto 2"/>
          <p:cNvSpPr txBox="1">
            <a:spLocks noChangeArrowheads="1"/>
          </p:cNvSpPr>
          <p:nvPr/>
        </p:nvSpPr>
        <p:spPr bwMode="auto">
          <a:xfrm>
            <a:off x="250825" y="0"/>
            <a:ext cx="3744913" cy="523875"/>
          </a:xfrm>
          <a:prstGeom prst="rect">
            <a:avLst/>
          </a:prstGeom>
          <a:noFill/>
          <a:ln w="9525">
            <a:noFill/>
            <a:miter lim="800000"/>
            <a:headEnd/>
            <a:tailEnd/>
          </a:ln>
        </p:spPr>
        <p:txBody>
          <a:bodyPr>
            <a:spAutoFit/>
          </a:bodyPr>
          <a:lstStyle/>
          <a:p>
            <a:r>
              <a:rPr lang="it-IT" sz="2800" b="1">
                <a:solidFill>
                  <a:srgbClr val="EDF14D"/>
                </a:solidFill>
              </a:rPr>
              <a:t>         </a:t>
            </a:r>
            <a:endParaRPr lang="it-IT" sz="4000" b="1">
              <a:solidFill>
                <a:srgbClr val="FFFF00"/>
              </a:solidFill>
              <a:latin typeface="Agency FB" pitchFamily="34" charset="0"/>
            </a:endParaRPr>
          </a:p>
        </p:txBody>
      </p:sp>
      <p:sp>
        <p:nvSpPr>
          <p:cNvPr id="3" name="Rectangle 2"/>
          <p:cNvSpPr/>
          <p:nvPr/>
        </p:nvSpPr>
        <p:spPr>
          <a:xfrm>
            <a:off x="251520" y="751344"/>
            <a:ext cx="8640960" cy="529375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sz="2000" dirty="0"/>
              <a:t>L’ultimo approccio consiste nell’“analisi di genere di quattro dimensioni diverse del bilancio”. </a:t>
            </a:r>
          </a:p>
          <a:p>
            <a:endParaRPr lang="it-IT" sz="2000" dirty="0"/>
          </a:p>
          <a:p>
            <a:r>
              <a:rPr lang="it-IT" sz="2000" dirty="0"/>
              <a:t>In particolare, per uno specifico Ministero o programma di spesa si procede, nell’arco dell’intero ciclo di bilancio, a esaminare</a:t>
            </a:r>
          </a:p>
          <a:p>
            <a:pPr>
              <a:buFont typeface="Arial" pitchFamily="34" charset="0"/>
              <a:buChar char="•"/>
            </a:pPr>
            <a:r>
              <a:rPr lang="it-IT" sz="2000" dirty="0"/>
              <a:t> la programmazione e la realizzazione delle entrate, </a:t>
            </a:r>
          </a:p>
          <a:p>
            <a:pPr>
              <a:buFont typeface="Arial" pitchFamily="34" charset="0"/>
              <a:buChar char="•"/>
            </a:pPr>
            <a:r>
              <a:rPr lang="it-IT" sz="2000" dirty="0"/>
              <a:t>delle attività finanziate,</a:t>
            </a:r>
          </a:p>
          <a:p>
            <a:pPr>
              <a:buFont typeface="Arial" pitchFamily="34" charset="0"/>
              <a:buChar char="•"/>
            </a:pPr>
            <a:r>
              <a:rPr lang="it-IT" sz="2000" dirty="0"/>
              <a:t>dell’</a:t>
            </a:r>
            <a:r>
              <a:rPr lang="it-IT" sz="2000" i="1" dirty="0"/>
              <a:t>output, </a:t>
            </a:r>
          </a:p>
          <a:p>
            <a:pPr>
              <a:buFont typeface="Arial" pitchFamily="34" charset="0"/>
              <a:buChar char="•"/>
            </a:pPr>
            <a:r>
              <a:rPr lang="it-IT" sz="2000" dirty="0"/>
              <a:t>dell’impatto sul benessere delle persone; </a:t>
            </a:r>
          </a:p>
          <a:p>
            <a:endParaRPr lang="it-IT" i="1" dirty="0"/>
          </a:p>
          <a:p>
            <a:r>
              <a:rPr lang="it-IT" sz="2000" dirty="0"/>
              <a:t>per ognuna di queste dimensioni si effettua l’analisi di genere </a:t>
            </a:r>
          </a:p>
          <a:p>
            <a:r>
              <a:rPr lang="it-IT" sz="2000" dirty="0"/>
              <a:t>- usando strumenti disaggregati dal lato delle entrate e delle spese,</a:t>
            </a:r>
          </a:p>
          <a:p>
            <a:pPr>
              <a:buFontTx/>
              <a:buChar char="-"/>
            </a:pPr>
            <a:r>
              <a:rPr lang="it-IT" sz="2000" dirty="0"/>
              <a:t>secondo il modello adottato (interno alle istituzioni, esterno, misto, ecc.) </a:t>
            </a:r>
          </a:p>
          <a:p>
            <a:pPr>
              <a:buFontTx/>
              <a:buChar char="-"/>
            </a:pPr>
            <a:r>
              <a:rPr lang="it-IT" sz="2000" dirty="0"/>
              <a:t>si identificano gli squilibri di genere (tra individui e famiglie, a carattere   economico e sociale, sul piano del lavoro pagato e non pagato)</a:t>
            </a:r>
          </a:p>
          <a:p>
            <a:r>
              <a:rPr lang="it-IT" sz="2000" dirty="0"/>
              <a:t> -si identificano le necessarie modifiche di bilancio e di politicy, volte a superarli.</a:t>
            </a:r>
          </a:p>
          <a:p>
            <a:r>
              <a:rPr lang="it-IT" sz="2000" dirty="0"/>
              <a:t> </a:t>
            </a:r>
          </a:p>
        </p:txBody>
      </p:sp>
      <p:sp>
        <p:nvSpPr>
          <p:cNvPr id="4" name="Rectangle 3"/>
          <p:cNvSpPr/>
          <p:nvPr/>
        </p:nvSpPr>
        <p:spPr>
          <a:xfrm>
            <a:off x="2771800" y="188640"/>
            <a:ext cx="3462679"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it-IT" dirty="0"/>
              <a:t>Gli strumenti del gender budgeting</a:t>
            </a:r>
          </a:p>
        </p:txBody>
      </p:sp>
      <p:pic>
        <p:nvPicPr>
          <p:cNvPr id="5" name="Immagine 9"/>
          <p:cNvPicPr>
            <a:picLocks noChangeAspect="1" noChangeArrowheads="1"/>
          </p:cNvPicPr>
          <p:nvPr/>
        </p:nvPicPr>
        <p:blipFill>
          <a:blip r:embed="rId2" cstate="print"/>
          <a:srcRect/>
          <a:stretch>
            <a:fillRect/>
          </a:stretch>
        </p:blipFill>
        <p:spPr bwMode="auto">
          <a:xfrm>
            <a:off x="7596336" y="1"/>
            <a:ext cx="1547664" cy="620687"/>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olo 1"/>
          <p:cNvSpPr>
            <a:spLocks noGrp="1"/>
          </p:cNvSpPr>
          <p:nvPr>
            <p:ph type="title"/>
          </p:nvPr>
        </p:nvSpPr>
        <p:spPr>
          <a:xfrm>
            <a:off x="2411760" y="260648"/>
            <a:ext cx="3888432" cy="562074"/>
          </a:xfrm>
        </p:spPr>
        <p:style>
          <a:lnRef idx="2">
            <a:schemeClr val="accent2"/>
          </a:lnRef>
          <a:fillRef idx="1">
            <a:schemeClr val="lt1"/>
          </a:fillRef>
          <a:effectRef idx="0">
            <a:schemeClr val="accent2"/>
          </a:effectRef>
          <a:fontRef idx="minor">
            <a:schemeClr val="dk1"/>
          </a:fontRef>
        </p:style>
        <p:txBody>
          <a:bodyPr/>
          <a:lstStyle/>
          <a:p>
            <a:r>
              <a:rPr lang="it-IT" sz="2000" dirty="0">
                <a:latin typeface="Calibri" pitchFamily="34" charset="0"/>
              </a:rPr>
              <a:t>Gli strumenti</a:t>
            </a:r>
          </a:p>
        </p:txBody>
      </p:sp>
      <p:sp>
        <p:nvSpPr>
          <p:cNvPr id="17411" name="Segnaposto contenuto 2"/>
          <p:cNvSpPr>
            <a:spLocks noGrp="1"/>
          </p:cNvSpPr>
          <p:nvPr>
            <p:ph idx="1"/>
          </p:nvPr>
        </p:nvSpPr>
        <p:spPr>
          <a:xfrm>
            <a:off x="251520" y="1268412"/>
            <a:ext cx="8712968" cy="5400947"/>
          </a:xfrm>
        </p:spPr>
        <p:style>
          <a:lnRef idx="2">
            <a:schemeClr val="accent2"/>
          </a:lnRef>
          <a:fillRef idx="1">
            <a:schemeClr val="lt1"/>
          </a:fillRef>
          <a:effectRef idx="0">
            <a:schemeClr val="accent2"/>
          </a:effectRef>
          <a:fontRef idx="minor">
            <a:schemeClr val="dk1"/>
          </a:fontRef>
        </p:style>
        <p:txBody>
          <a:bodyPr/>
          <a:lstStyle/>
          <a:p>
            <a:pPr>
              <a:spcBef>
                <a:spcPct val="0"/>
              </a:spcBef>
              <a:buNone/>
            </a:pPr>
            <a:r>
              <a:rPr lang="it-IT" sz="2000" dirty="0"/>
              <a:t>Le classificazioni del bilancio tradizionali (economica e per funzioni), essendo </a:t>
            </a:r>
          </a:p>
          <a:p>
            <a:pPr>
              <a:spcBef>
                <a:spcPct val="0"/>
              </a:spcBef>
              <a:buNone/>
            </a:pPr>
            <a:r>
              <a:rPr lang="it-IT" sz="2000" dirty="0"/>
              <a:t>neutrali in termini di genere, non consentono di effettuare le analisi disaggregate. </a:t>
            </a:r>
          </a:p>
          <a:p>
            <a:pPr>
              <a:spcBef>
                <a:spcPct val="0"/>
              </a:spcBef>
              <a:buNone/>
            </a:pPr>
            <a:r>
              <a:rPr lang="it-IT" sz="2000" dirty="0"/>
              <a:t>L’introduzione e l’adeguata applicazione del gender budgeting richiedono la </a:t>
            </a:r>
          </a:p>
          <a:p>
            <a:pPr>
              <a:spcBef>
                <a:spcPct val="0"/>
              </a:spcBef>
              <a:buNone/>
            </a:pPr>
            <a:r>
              <a:rPr lang="it-IT" sz="2000" dirty="0"/>
              <a:t>disponibilità di</a:t>
            </a:r>
          </a:p>
          <a:p>
            <a:r>
              <a:rPr lang="it-IT" sz="2000" i="1" dirty="0"/>
              <a:t> dati attendibili disaggregati per sesso su lavoro retribuito e di cura,</a:t>
            </a:r>
            <a:r>
              <a:rPr lang="it-IT" sz="2000" dirty="0">
                <a:solidFill>
                  <a:srgbClr val="FF0000"/>
                </a:solidFill>
              </a:rPr>
              <a:t> </a:t>
            </a:r>
          </a:p>
          <a:p>
            <a:r>
              <a:rPr lang="it-IT" sz="2000" i="1" dirty="0">
                <a:solidFill>
                  <a:schemeClr val="tx1"/>
                </a:solidFill>
              </a:rPr>
              <a:t> analisi micro-economica della distribuzione dei redditi, dell’offerta di lavoro  ed altri indicatori  sensibili alle differenze di genere (tassi di fertilità, </a:t>
            </a:r>
          </a:p>
          <a:p>
            <a:pPr>
              <a:buNone/>
            </a:pPr>
            <a:r>
              <a:rPr lang="it-IT" sz="2000" i="1" dirty="0">
                <a:solidFill>
                  <a:schemeClr val="tx1"/>
                </a:solidFill>
              </a:rPr>
              <a:t>      mortalità, accesso ai servizi, ecc.)</a:t>
            </a:r>
          </a:p>
          <a:p>
            <a:r>
              <a:rPr lang="it-IT" sz="2000" i="1" dirty="0">
                <a:solidFill>
                  <a:schemeClr val="tx1"/>
                </a:solidFill>
              </a:rPr>
              <a:t>attenzione all’impatto che hanno le politiche nella (ri)produzione della</a:t>
            </a:r>
          </a:p>
          <a:p>
            <a:pPr>
              <a:buNone/>
            </a:pPr>
            <a:r>
              <a:rPr lang="it-IT" sz="2000" i="1" dirty="0">
                <a:solidFill>
                  <a:schemeClr val="tx1"/>
                </a:solidFill>
              </a:rPr>
              <a:t>      segregazione di genere e delle pratiche culturali</a:t>
            </a:r>
          </a:p>
          <a:p>
            <a:r>
              <a:rPr lang="it-IT" sz="2000" i="1" dirty="0"/>
              <a:t> la conoscenza e l’applicazione di specifiche tecniche di analisi e la presenza di personale specializzato in grado di utilizzare questi strumenti nell’ambito delle amministrazioni pubbliche. In molti casi è stata introdotta una classificazione per programmi del bilancio e realizzata un’analisi dell’impatto di ciascuno di essi sull’equità di genere. </a:t>
            </a:r>
          </a:p>
          <a:p>
            <a:endParaRPr lang="it-IT" sz="2000" i="1" dirty="0"/>
          </a:p>
          <a:p>
            <a:endParaRPr lang="it-IT" sz="2000" i="1" dirty="0"/>
          </a:p>
        </p:txBody>
      </p:sp>
      <p:pic>
        <p:nvPicPr>
          <p:cNvPr id="4" name="Immagine 9"/>
          <p:cNvPicPr>
            <a:picLocks noChangeAspect="1" noChangeArrowheads="1"/>
          </p:cNvPicPr>
          <p:nvPr/>
        </p:nvPicPr>
        <p:blipFill>
          <a:blip r:embed="rId2" cstate="print"/>
          <a:srcRect/>
          <a:stretch>
            <a:fillRect/>
          </a:stretch>
        </p:blipFill>
        <p:spPr bwMode="auto">
          <a:xfrm>
            <a:off x="7596336" y="1"/>
            <a:ext cx="1547664" cy="620687"/>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3768" y="274638"/>
            <a:ext cx="4536504" cy="418058"/>
          </a:xfrm>
        </p:spPr>
        <p:style>
          <a:lnRef idx="2">
            <a:schemeClr val="accent2"/>
          </a:lnRef>
          <a:fillRef idx="1">
            <a:schemeClr val="lt1"/>
          </a:fillRef>
          <a:effectRef idx="0">
            <a:schemeClr val="accent2"/>
          </a:effectRef>
          <a:fontRef idx="minor">
            <a:schemeClr val="dk1"/>
          </a:fontRef>
        </p:style>
        <p:txBody>
          <a:bodyPr/>
          <a:lstStyle/>
          <a:p>
            <a:r>
              <a:rPr lang="it-IT" sz="2000" dirty="0"/>
              <a:t>DEFINIZIONE </a:t>
            </a:r>
          </a:p>
        </p:txBody>
      </p:sp>
      <p:sp>
        <p:nvSpPr>
          <p:cNvPr id="3" name="Content Placeholder 2"/>
          <p:cNvSpPr>
            <a:spLocks noGrp="1"/>
          </p:cNvSpPr>
          <p:nvPr>
            <p:ph idx="1"/>
          </p:nvPr>
        </p:nvSpPr>
        <p:spPr>
          <a:xfrm>
            <a:off x="323528" y="1052736"/>
            <a:ext cx="8568952" cy="5616624"/>
          </a:xfrm>
        </p:spPr>
        <p:style>
          <a:lnRef idx="2">
            <a:schemeClr val="dk1"/>
          </a:lnRef>
          <a:fillRef idx="1">
            <a:schemeClr val="lt1"/>
          </a:fillRef>
          <a:effectRef idx="0">
            <a:schemeClr val="dk1"/>
          </a:effectRef>
          <a:fontRef idx="minor">
            <a:schemeClr val="dk1"/>
          </a:fontRef>
        </p:style>
        <p:txBody>
          <a:bodyPr/>
          <a:lstStyle/>
          <a:p>
            <a:pPr algn="ctr">
              <a:buNone/>
            </a:pPr>
            <a:r>
              <a:rPr lang="it-IT" sz="2400" b="1" dirty="0"/>
              <a:t>IL BILANCIO delle PP.AA.</a:t>
            </a:r>
          </a:p>
          <a:p>
            <a:pPr algn="just">
              <a:buNone/>
            </a:pPr>
            <a:r>
              <a:rPr lang="it-IT" sz="2400" b="1" dirty="0"/>
              <a:t>Insieme di documenti che valutano e rappresentano la situazione </a:t>
            </a:r>
          </a:p>
          <a:p>
            <a:pPr algn="just">
              <a:buNone/>
            </a:pPr>
            <a:r>
              <a:rPr lang="it-IT" sz="2400" b="1" dirty="0"/>
              <a:t>di equilibrio economico-finanziario di un Ente, in un periodo </a:t>
            </a:r>
          </a:p>
          <a:p>
            <a:pPr algn="just">
              <a:buNone/>
            </a:pPr>
            <a:r>
              <a:rPr lang="it-IT" sz="2400" b="1" dirty="0"/>
              <a:t>Definito (DLgs118/2011-DLgs 126/2014)</a:t>
            </a:r>
          </a:p>
          <a:p>
            <a:pPr algn="ctr">
              <a:buNone/>
            </a:pPr>
            <a:r>
              <a:rPr lang="it-IT" sz="2400" b="1" dirty="0"/>
              <a:t>IL BILANCIO DI GENERE </a:t>
            </a:r>
          </a:p>
          <a:p>
            <a:pPr algn="just">
              <a:buNone/>
            </a:pPr>
            <a:r>
              <a:rPr lang="it-IT" sz="2000" b="1" dirty="0"/>
              <a:t>è lo STRUMENTO </a:t>
            </a:r>
            <a:r>
              <a:rPr lang="it-IT" sz="2000" dirty="0"/>
              <a:t>che permette di analizzare e valutare come le scelte di governo   </a:t>
            </a:r>
          </a:p>
          <a:p>
            <a:pPr algn="just">
              <a:buNone/>
            </a:pPr>
            <a:r>
              <a:rPr lang="it-IT" sz="2000" dirty="0"/>
              <a:t>rivolte a tutta la cittadinanza, come le spese ed entrate di bilancio di un Ente </a:t>
            </a:r>
          </a:p>
          <a:p>
            <a:pPr algn="just">
              <a:buNone/>
            </a:pPr>
            <a:r>
              <a:rPr lang="it-IT" sz="2000" dirty="0"/>
              <a:t>Pubblico, producano  effetti su donne e su uomini, perché differente è il ruolo </a:t>
            </a:r>
          </a:p>
          <a:p>
            <a:pPr algn="just">
              <a:buNone/>
            </a:pPr>
            <a:r>
              <a:rPr lang="it-IT" sz="2000" dirty="0"/>
              <a:t>dei 2 sessi nelle dinamiche familiari, sociali, economiche e politiche. </a:t>
            </a:r>
          </a:p>
          <a:p>
            <a:pPr algn="just">
              <a:buNone/>
            </a:pPr>
            <a:r>
              <a:rPr lang="it-IT" sz="2000" dirty="0"/>
              <a:t>Le politiche economiche non sono neutre, ma impattano in misura differente </a:t>
            </a:r>
          </a:p>
          <a:p>
            <a:pPr algn="just">
              <a:buNone/>
            </a:pPr>
            <a:r>
              <a:rPr lang="it-IT" sz="2000" dirty="0"/>
              <a:t>sulla cittadinanza </a:t>
            </a:r>
          </a:p>
          <a:p>
            <a:pPr algn="just">
              <a:buNone/>
            </a:pPr>
            <a:endParaRPr lang="it-IT" sz="2000" b="1" dirty="0"/>
          </a:p>
          <a:p>
            <a:pPr algn="ctr">
              <a:buNone/>
            </a:pPr>
            <a:r>
              <a:rPr lang="it-IT" sz="2000" b="1" dirty="0"/>
              <a:t>Il BILANCIO DI GENERE E’ LO STRUMENTO</a:t>
            </a:r>
            <a:r>
              <a:rPr lang="it-IT" sz="2000" dirty="0"/>
              <a:t>  </a:t>
            </a:r>
          </a:p>
          <a:p>
            <a:pPr algn="ctr">
              <a:buNone/>
            </a:pPr>
            <a:r>
              <a:rPr lang="it-IT" sz="2000" dirty="0"/>
              <a:t>che permettere di mettere in atto il </a:t>
            </a:r>
            <a:r>
              <a:rPr lang="it-IT" sz="2000" b="1" i="1" dirty="0"/>
              <a:t>MAINSTREAMING di </a:t>
            </a:r>
            <a:r>
              <a:rPr lang="it-IT" sz="2000" b="1" dirty="0"/>
              <a:t>genere </a:t>
            </a:r>
          </a:p>
          <a:p>
            <a:pPr algn="ctr">
              <a:buNone/>
            </a:pPr>
            <a:endParaRPr lang="it-IT" sz="2000" b="1" dirty="0"/>
          </a:p>
          <a:p>
            <a:pPr algn="ctr">
              <a:buNone/>
            </a:pPr>
            <a:endParaRPr lang="it-IT" sz="2000" dirty="0"/>
          </a:p>
          <a:p>
            <a:pPr algn="just">
              <a:buNone/>
            </a:pPr>
            <a:endParaRPr lang="it-IT" sz="2000" dirty="0"/>
          </a:p>
          <a:p>
            <a:pPr algn="just">
              <a:buNone/>
            </a:pPr>
            <a:endParaRPr lang="it-IT" sz="2000" i="1" dirty="0"/>
          </a:p>
          <a:p>
            <a:pPr algn="just">
              <a:buNone/>
            </a:pPr>
            <a:endParaRPr lang="it-IT" sz="2000" dirty="0"/>
          </a:p>
          <a:p>
            <a:pPr algn="just">
              <a:buNone/>
            </a:pPr>
            <a:endParaRPr lang="it-IT" sz="1100" dirty="0"/>
          </a:p>
        </p:txBody>
      </p:sp>
      <p:pic>
        <p:nvPicPr>
          <p:cNvPr id="4" name="Immagine 9"/>
          <p:cNvPicPr>
            <a:picLocks noChangeAspect="1" noChangeArrowheads="1"/>
          </p:cNvPicPr>
          <p:nvPr/>
        </p:nvPicPr>
        <p:blipFill>
          <a:blip r:embed="rId2" cstate="print"/>
          <a:srcRect/>
          <a:stretch>
            <a:fillRect/>
          </a:stretch>
        </p:blipFill>
        <p:spPr bwMode="auto">
          <a:xfrm>
            <a:off x="7596336" y="1"/>
            <a:ext cx="1547664" cy="692696"/>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ttangolo 1"/>
          <p:cNvSpPr>
            <a:spLocks noChangeArrowheads="1"/>
          </p:cNvSpPr>
          <p:nvPr/>
        </p:nvSpPr>
        <p:spPr bwMode="auto">
          <a:xfrm>
            <a:off x="2555875" y="404813"/>
            <a:ext cx="3778250" cy="461665"/>
          </a:xfrm>
          <a:prstGeom prst="rect">
            <a:avLst/>
          </a:prstGeom>
          <a:noFill/>
          <a:ln w="9525">
            <a:noFill/>
            <a:miter lim="800000"/>
            <a:headEnd/>
            <a:tailEnd/>
          </a:ln>
        </p:spPr>
        <p:txBody>
          <a:bodyPr>
            <a:spAutoFit/>
          </a:bodyPr>
          <a:lstStyle/>
          <a:p>
            <a:r>
              <a:rPr lang="it-IT" sz="2400" b="1" dirty="0"/>
              <a:t>                </a:t>
            </a:r>
            <a:endParaRPr lang="it-IT" sz="2800" b="1" dirty="0"/>
          </a:p>
        </p:txBody>
      </p:sp>
      <p:sp>
        <p:nvSpPr>
          <p:cNvPr id="18441" name="Rettangolo 13"/>
          <p:cNvSpPr>
            <a:spLocks noChangeArrowheads="1"/>
          </p:cNvSpPr>
          <p:nvPr/>
        </p:nvSpPr>
        <p:spPr bwMode="auto">
          <a:xfrm>
            <a:off x="827088" y="1052736"/>
            <a:ext cx="7201296" cy="369332"/>
          </a:xfrm>
          <a:prstGeom prst="rect">
            <a:avLst/>
          </a:prstGeom>
          <a:noFill/>
          <a:ln w="9525">
            <a:noFill/>
            <a:miter lim="800000"/>
            <a:headEnd/>
            <a:tailEnd/>
          </a:ln>
        </p:spPr>
        <p:txBody>
          <a:bodyPr wrap="square">
            <a:spAutoFit/>
          </a:bodyPr>
          <a:lstStyle/>
          <a:p>
            <a:r>
              <a:rPr lang="it-IT" dirty="0">
                <a:solidFill>
                  <a:srgbClr val="10253F"/>
                </a:solidFill>
              </a:rPr>
              <a:t>    </a:t>
            </a:r>
            <a:endParaRPr lang="it-IT" dirty="0"/>
          </a:p>
        </p:txBody>
      </p:sp>
      <p:sp>
        <p:nvSpPr>
          <p:cNvPr id="4" name="Rectangle 3"/>
          <p:cNvSpPr/>
          <p:nvPr/>
        </p:nvSpPr>
        <p:spPr>
          <a:xfrm>
            <a:off x="323528" y="1166843"/>
            <a:ext cx="8640960" cy="563231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sz="2000" dirty="0"/>
              <a:t>Per quanto attiene i dati, non esiste e non è in corso di realizzazione una guida di  </a:t>
            </a:r>
          </a:p>
          <a:p>
            <a:r>
              <a:rPr lang="it-IT" sz="2000" dirty="0"/>
              <a:t>riferimento riconosciuta a livello internazionale, come potrebbero ad esempio essere, con riferimento ai conti pubblici, il Sistema europeo dei conti o il Sistema dei conti nazionali delle </a:t>
            </a:r>
            <a:r>
              <a:rPr lang="it-IT" sz="2000" dirty="0">
                <a:solidFill>
                  <a:schemeClr val="tx1"/>
                </a:solidFill>
              </a:rPr>
              <a:t>Nazioni Unite o le statistiche del Fondo monetario internazionale.</a:t>
            </a:r>
          </a:p>
          <a:p>
            <a:endParaRPr lang="it-IT" sz="2000" dirty="0">
              <a:solidFill>
                <a:schemeClr val="tx1"/>
              </a:solidFill>
            </a:endParaRPr>
          </a:p>
          <a:p>
            <a:r>
              <a:rPr lang="it-IT" sz="2000" dirty="0"/>
              <a:t>Dal lato delle spese, la categorizzazione che è stata maggiormente utilizzata è </a:t>
            </a:r>
          </a:p>
          <a:p>
            <a:pPr>
              <a:buFont typeface="Arial" pitchFamily="34" charset="0"/>
              <a:buChar char="•"/>
            </a:pPr>
            <a:r>
              <a:rPr lang="it-IT" sz="2000" dirty="0"/>
              <a:t>tra le spese sensibili per il genere (ossia spese relative a piani o programmi specificamente diretti a donne o uomini e che riguardino essenzialmente i diritti civili come salute e contrasto alla violenza), </a:t>
            </a:r>
          </a:p>
          <a:p>
            <a:pPr>
              <a:buFont typeface="Arial" pitchFamily="34" charset="0"/>
              <a:buChar char="•"/>
            </a:pPr>
            <a:r>
              <a:rPr lang="it-IT" sz="2000" dirty="0"/>
              <a:t>quelle che promuovono la riduzione della disuguaglianza di genere (ad esempio, quelle volte a incentivare eguali opportunità di lavoro nel settore pubblico) </a:t>
            </a:r>
          </a:p>
          <a:p>
            <a:pPr>
              <a:buFont typeface="Arial" pitchFamily="34" charset="0"/>
              <a:buChar char="•"/>
            </a:pPr>
            <a:r>
              <a:rPr lang="it-IT" sz="2000" dirty="0"/>
              <a:t>e la restante parte, che costituisce circa il 99 per cento della spesa pubblica(Sharp e Broomhill -1990- già applicata nell’esperienza australiana). </a:t>
            </a:r>
          </a:p>
          <a:p>
            <a:endParaRPr lang="it-IT" sz="2000" dirty="0"/>
          </a:p>
          <a:p>
            <a:r>
              <a:rPr lang="it-IT" sz="2000" dirty="0"/>
              <a:t>La tripartizione delle spese è più facilmente realizzabile in bilanci orientati alla </a:t>
            </a:r>
            <a:r>
              <a:rPr lang="it-IT" sz="2000" i="1" dirty="0"/>
              <a:t>performance, articolati per programmi e basati sui risultati .</a:t>
            </a:r>
            <a:endParaRPr lang="it-IT" sz="2000" dirty="0">
              <a:solidFill>
                <a:schemeClr val="tx1"/>
              </a:solidFill>
            </a:endParaRPr>
          </a:p>
          <a:p>
            <a:endParaRPr lang="it-IT" sz="2000" dirty="0">
              <a:solidFill>
                <a:schemeClr val="tx1"/>
              </a:solidFill>
            </a:endParaRPr>
          </a:p>
        </p:txBody>
      </p:sp>
      <p:sp>
        <p:nvSpPr>
          <p:cNvPr id="5" name="Titolo 1"/>
          <p:cNvSpPr txBox="1">
            <a:spLocks/>
          </p:cNvSpPr>
          <p:nvPr/>
        </p:nvSpPr>
        <p:spPr>
          <a:xfrm>
            <a:off x="2411760" y="260648"/>
            <a:ext cx="3888432" cy="562074"/>
          </a:xfrm>
          <a:prstGeom prst="rect">
            <a:avLst/>
          </a:prstGeom>
        </p:spPr>
        <p:style>
          <a:lnRef idx="2">
            <a:schemeClr val="accent2"/>
          </a:lnRef>
          <a:fillRef idx="1">
            <a:schemeClr val="lt1"/>
          </a:fillRef>
          <a:effectRef idx="0">
            <a:schemeClr val="accent2"/>
          </a:effectRef>
          <a:fontRef idx="minor">
            <a:schemeClr val="dk1"/>
          </a:fontRef>
        </p:style>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it-IT" sz="2000" b="0" i="0" u="none" strike="noStrike" kern="1200" cap="none" spc="0" normalizeH="0" baseline="0" noProof="0" dirty="0">
                <a:ln>
                  <a:noFill/>
                </a:ln>
                <a:solidFill>
                  <a:schemeClr val="dk1"/>
                </a:solidFill>
                <a:effectLst/>
                <a:uLnTx/>
                <a:uFillTx/>
                <a:latin typeface="Calibri" pitchFamily="34" charset="0"/>
                <a:ea typeface="+mn-ea"/>
                <a:cs typeface="+mn-cs"/>
              </a:rPr>
              <a:t>Gli strumenti</a:t>
            </a:r>
          </a:p>
        </p:txBody>
      </p:sp>
      <p:pic>
        <p:nvPicPr>
          <p:cNvPr id="6" name="Immagine 9"/>
          <p:cNvPicPr>
            <a:picLocks noChangeAspect="1" noChangeArrowheads="1"/>
          </p:cNvPicPr>
          <p:nvPr/>
        </p:nvPicPr>
        <p:blipFill>
          <a:blip r:embed="rId2" cstate="print"/>
          <a:srcRect/>
          <a:stretch>
            <a:fillRect/>
          </a:stretch>
        </p:blipFill>
        <p:spPr bwMode="auto">
          <a:xfrm>
            <a:off x="7596336" y="1"/>
            <a:ext cx="1547664" cy="620687"/>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836712"/>
            <a:ext cx="8820472" cy="563231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sz="2000" b="1" dirty="0"/>
              <a:t>Gli indicatori sintetici</a:t>
            </a:r>
            <a:r>
              <a:rPr lang="it-IT" sz="2000" dirty="0"/>
              <a:t>: strumenti in grado di mostrare e misurare l’andamento di un fenomeno analizzato. Non si è ancora giunti alla formulazione di un set specifico di indicatori condivisi. </a:t>
            </a:r>
          </a:p>
          <a:p>
            <a:endParaRPr lang="it-IT" sz="2000" dirty="0"/>
          </a:p>
          <a:p>
            <a:r>
              <a:rPr lang="it-IT" sz="2000" dirty="0"/>
              <a:t>Un punto di partenza potrebbe essere la proposta di indicatori statistici, fatta dalla Commissione Statistica dell’ONU l’11 marzo 2016 per valutare gli obiettivi di equilibrio sostenibile e i relativi </a:t>
            </a:r>
            <a:r>
              <a:rPr lang="it-IT" sz="2000" i="1" dirty="0"/>
              <a:t>target dell’Agenda 2030 per lo Sviluppo Sostenibile, adottata il 25 settembre 2015 dall’Assemblea Generale dell’ONU. </a:t>
            </a:r>
          </a:p>
          <a:p>
            <a:endParaRPr lang="it-IT" sz="2000" i="1" dirty="0"/>
          </a:p>
          <a:p>
            <a:r>
              <a:rPr lang="it-IT" sz="2000" dirty="0"/>
              <a:t>Sono indicatori  che hanno una struttura concettuale molto vicina agli </a:t>
            </a:r>
            <a:r>
              <a:rPr lang="it-IT" sz="2000" b="1" i="1" dirty="0"/>
              <a:t>indicatori del benessere equo e sostenibile (BES) </a:t>
            </a:r>
            <a:r>
              <a:rPr lang="it-IT" sz="2000" i="1" dirty="0"/>
              <a:t>che l’Istat ha sviluppato nel 2013:</a:t>
            </a:r>
          </a:p>
          <a:p>
            <a:r>
              <a:rPr lang="it-IT" sz="2000" dirty="0"/>
              <a:t>Molti dei 17 obiettivi dell’Agenza 2030 possono esservi ricondotti.</a:t>
            </a:r>
          </a:p>
          <a:p>
            <a:endParaRPr lang="it-IT" sz="2000" dirty="0"/>
          </a:p>
          <a:p>
            <a:r>
              <a:rPr lang="it-IT" sz="2000" dirty="0"/>
              <a:t>Le categorie BES considerano nove domini relativi agli aspetti che influenzano direttamente il benessere (</a:t>
            </a:r>
            <a:r>
              <a:rPr lang="it-IT" sz="2000" b="1" dirty="0"/>
              <a:t>salute, istruzione e formazione, lavoro e conciliazione dei tempi di vita, benessere economico, relazioni sociali, sicurezza, benessere soggettivo, ambiente e paesaggio, patrimonio culturale</a:t>
            </a:r>
            <a:r>
              <a:rPr lang="it-IT" sz="2000" dirty="0"/>
              <a:t>) e tre domini strumentali o di contesto (</a:t>
            </a:r>
            <a:r>
              <a:rPr lang="it-IT" sz="2000" b="1" dirty="0"/>
              <a:t>politica e istituzioni, ricerca e innovazione e qualità dei serv</a:t>
            </a:r>
            <a:r>
              <a:rPr lang="it-IT" sz="2000" dirty="0"/>
              <a:t>izi). </a:t>
            </a:r>
          </a:p>
        </p:txBody>
      </p:sp>
      <p:sp>
        <p:nvSpPr>
          <p:cNvPr id="3" name="Rectangle 2"/>
          <p:cNvSpPr/>
          <p:nvPr/>
        </p:nvSpPr>
        <p:spPr>
          <a:xfrm>
            <a:off x="3707904" y="332656"/>
            <a:ext cx="1404680"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pPr lvl="0" algn="ctr" eaLnBrk="0" hangingPunct="0">
              <a:defRPr/>
            </a:pPr>
            <a:r>
              <a:rPr lang="it-IT" dirty="0">
                <a:solidFill>
                  <a:schemeClr val="dk1"/>
                </a:solidFill>
                <a:latin typeface="Calibri" pitchFamily="34" charset="0"/>
              </a:rPr>
              <a:t>Gli strumenti</a:t>
            </a:r>
          </a:p>
        </p:txBody>
      </p:sp>
      <p:pic>
        <p:nvPicPr>
          <p:cNvPr id="4" name="Immagine 9"/>
          <p:cNvPicPr>
            <a:picLocks noChangeAspect="1" noChangeArrowheads="1"/>
          </p:cNvPicPr>
          <p:nvPr/>
        </p:nvPicPr>
        <p:blipFill>
          <a:blip r:embed="rId2" cstate="print"/>
          <a:srcRect/>
          <a:stretch>
            <a:fillRect/>
          </a:stretch>
        </p:blipFill>
        <p:spPr bwMode="auto">
          <a:xfrm>
            <a:off x="7596336" y="1"/>
            <a:ext cx="1547664" cy="620687"/>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836712"/>
            <a:ext cx="8568952" cy="480131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b="1" dirty="0"/>
              <a:t>Il BILANCIO di GENERE è un percorso </a:t>
            </a:r>
            <a:r>
              <a:rPr lang="it-IT" dirty="0"/>
              <a:t>che necessita </a:t>
            </a:r>
          </a:p>
          <a:p>
            <a:r>
              <a:rPr lang="it-IT" i="1" dirty="0"/>
              <a:t>di una</a:t>
            </a:r>
            <a:r>
              <a:rPr lang="it-IT" dirty="0"/>
              <a:t> cultura tecnico-amministrativa accanto a quella politico-amministrativa</a:t>
            </a:r>
          </a:p>
          <a:p>
            <a:endParaRPr lang="it-IT" dirty="0"/>
          </a:p>
          <a:p>
            <a:pPr>
              <a:buFont typeface="Arial" pitchFamily="34" charset="0"/>
              <a:buChar char="•"/>
            </a:pPr>
            <a:r>
              <a:rPr lang="it-IT" dirty="0"/>
              <a:t>fasi di formazione concettuale ed operativa per il personale comunale </a:t>
            </a:r>
          </a:p>
          <a:p>
            <a:r>
              <a:rPr lang="it-IT" dirty="0"/>
              <a:t>una formazione per specializzare e rendere in grado di applicare il Bilancio di Genere nelle     diverse areee di responsabilità (dirigenti, responsabili,funzionari ed istruttori ), lavoro di gruppo interarea</a:t>
            </a:r>
          </a:p>
          <a:p>
            <a:endParaRPr lang="it-IT" dirty="0"/>
          </a:p>
          <a:p>
            <a:pPr>
              <a:buFont typeface="Arial" pitchFamily="34" charset="0"/>
              <a:buChar char="•"/>
            </a:pPr>
            <a:r>
              <a:rPr lang="it-IT" dirty="0"/>
              <a:t>Definizione del modello di</a:t>
            </a:r>
            <a:r>
              <a:rPr lang="it-IT" i="1" dirty="0"/>
              <a:t> Bilancio di genere per il Comune, da mettere in </a:t>
            </a:r>
            <a:r>
              <a:rPr lang="it-IT" dirty="0"/>
              <a:t>campo: </a:t>
            </a:r>
          </a:p>
          <a:p>
            <a:r>
              <a:rPr lang="it-IT" dirty="0"/>
              <a:t>- Riclassificazione dei bilanci consuntivi</a:t>
            </a:r>
          </a:p>
          <a:p>
            <a:pPr>
              <a:buFontTx/>
              <a:buChar char="-"/>
            </a:pPr>
            <a:r>
              <a:rPr lang="it-IT" dirty="0"/>
              <a:t> Presentazione del risultato</a:t>
            </a:r>
          </a:p>
          <a:p>
            <a:endParaRPr lang="it-IT" dirty="0"/>
          </a:p>
          <a:p>
            <a:r>
              <a:rPr lang="it-IT" dirty="0"/>
              <a:t>Oppure: una lettura di genere del bilancio secondo una </a:t>
            </a:r>
            <a:r>
              <a:rPr lang="it-IT" b="1" dirty="0"/>
              <a:t>modalità circolare (dal consuntivo al preventivo), </a:t>
            </a:r>
            <a:r>
              <a:rPr lang="it-IT" dirty="0"/>
              <a:t>in una relazione logica con il ciclo della pianificazione della performance (dai risultati agli obiettivi)</a:t>
            </a:r>
          </a:p>
          <a:p>
            <a:endParaRPr lang="it-IT" dirty="0"/>
          </a:p>
          <a:p>
            <a:endParaRPr lang="it-IT" dirty="0"/>
          </a:p>
        </p:txBody>
      </p:sp>
      <p:sp>
        <p:nvSpPr>
          <p:cNvPr id="3" name="Rectangle 2"/>
          <p:cNvSpPr/>
          <p:nvPr/>
        </p:nvSpPr>
        <p:spPr>
          <a:xfrm>
            <a:off x="2051720" y="0"/>
            <a:ext cx="4968552" cy="64633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dirty="0"/>
              <a:t>IL BILANCIO DI GENERE di una PP.AA.: il COMUNE</a:t>
            </a:r>
          </a:p>
          <a:p>
            <a:endParaRPr lang="it-IT" dirty="0"/>
          </a:p>
        </p:txBody>
      </p:sp>
      <p:pic>
        <p:nvPicPr>
          <p:cNvPr id="4" name="Immagine 9"/>
          <p:cNvPicPr>
            <a:picLocks noChangeAspect="1" noChangeArrowheads="1"/>
          </p:cNvPicPr>
          <p:nvPr/>
        </p:nvPicPr>
        <p:blipFill>
          <a:blip r:embed="rId2" cstate="print"/>
          <a:srcRect/>
          <a:stretch>
            <a:fillRect/>
          </a:stretch>
        </p:blipFill>
        <p:spPr bwMode="auto">
          <a:xfrm>
            <a:off x="7596336" y="1"/>
            <a:ext cx="1547664" cy="620687"/>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633650"/>
            <a:ext cx="4572000" cy="369332"/>
          </a:xfrm>
          <a:prstGeom prst="rect">
            <a:avLst/>
          </a:prstGeom>
        </p:spPr>
        <p:txBody>
          <a:bodyPr>
            <a:spAutoFit/>
          </a:bodyPr>
          <a:lstStyle/>
          <a:p>
            <a:r>
              <a:rPr lang="it-IT" dirty="0"/>
              <a:t>.</a:t>
            </a:r>
          </a:p>
        </p:txBody>
      </p:sp>
      <p:sp>
        <p:nvSpPr>
          <p:cNvPr id="3" name="Rectangle 2"/>
          <p:cNvSpPr/>
          <p:nvPr/>
        </p:nvSpPr>
        <p:spPr>
          <a:xfrm>
            <a:off x="467544" y="1305342"/>
            <a:ext cx="8208912" cy="507831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dirty="0"/>
              <a:t>La compilazione parte dalla lettura del contesto e della programmazione dell’Ente, passando dal processo di riclassificazione del bilancio e analisi della spesa e dei servizi in chiave di genere, all’analisi del personale, delle politiche e attività con diretto impatto di genere, per finire con la valutazione di ambiti e azioni su cui si ritiene necessario intervenire, per migliorare la performance di genere:</a:t>
            </a:r>
            <a:endParaRPr lang="it-IT" b="1" dirty="0"/>
          </a:p>
          <a:p>
            <a:endParaRPr lang="it-IT" dirty="0"/>
          </a:p>
          <a:p>
            <a:r>
              <a:rPr lang="it-IT" b="1" dirty="0"/>
              <a:t>ANALISI DI CONTESTO</a:t>
            </a:r>
          </a:p>
          <a:p>
            <a:pPr>
              <a:buFont typeface="Arial" pitchFamily="34" charset="0"/>
              <a:buChar char="•"/>
            </a:pPr>
            <a:r>
              <a:rPr lang="it-IT" b="1" i="1" dirty="0"/>
              <a:t>analisi interna</a:t>
            </a:r>
          </a:p>
          <a:p>
            <a:pPr>
              <a:buFont typeface="Arial" pitchFamily="34" charset="0"/>
              <a:buChar char="•"/>
            </a:pPr>
            <a:r>
              <a:rPr lang="it-IT" dirty="0"/>
              <a:t>PERSONALE</a:t>
            </a:r>
          </a:p>
          <a:p>
            <a:r>
              <a:rPr lang="it-IT" dirty="0"/>
              <a:t>  RAPPRESENTANZA</a:t>
            </a:r>
          </a:p>
          <a:p>
            <a:pPr>
              <a:buFont typeface="Arial" pitchFamily="34" charset="0"/>
              <a:buChar char="•"/>
            </a:pPr>
            <a:r>
              <a:rPr lang="it-IT" dirty="0"/>
              <a:t> </a:t>
            </a:r>
            <a:r>
              <a:rPr lang="it-IT" b="1" i="1" dirty="0"/>
              <a:t>analisi esterna</a:t>
            </a:r>
          </a:p>
          <a:p>
            <a:r>
              <a:rPr lang="it-IT" dirty="0"/>
              <a:t> CONTESTO DEMOGRAFICO</a:t>
            </a:r>
          </a:p>
          <a:p>
            <a:r>
              <a:rPr lang="it-IT" dirty="0"/>
              <a:t> MERCATO DEL LAVORO</a:t>
            </a:r>
          </a:p>
          <a:p>
            <a:r>
              <a:rPr lang="it-IT" dirty="0"/>
              <a:t> SERVIZI</a:t>
            </a:r>
          </a:p>
          <a:p>
            <a:r>
              <a:rPr lang="it-IT" dirty="0"/>
              <a:t> ASSOCIAZIONISMO</a:t>
            </a:r>
          </a:p>
          <a:p>
            <a:r>
              <a:rPr lang="it-IT" b="1" dirty="0"/>
              <a:t>ANALISI DELLE ENTRATE E DELLE SPESE</a:t>
            </a:r>
          </a:p>
          <a:p>
            <a:r>
              <a:rPr lang="it-IT" b="1" dirty="0"/>
              <a:t>AREE DI APPROFONDIMENTO / ASSI DI SVILUPPO</a:t>
            </a:r>
            <a:r>
              <a:rPr lang="it-IT" dirty="0"/>
              <a:t> </a:t>
            </a:r>
          </a:p>
          <a:p>
            <a:r>
              <a:rPr lang="it-IT" dirty="0"/>
              <a:t>vengono individuati gli ambiti nei quali intervenire e l’impatto delle singole azioni</a:t>
            </a:r>
          </a:p>
        </p:txBody>
      </p:sp>
      <p:pic>
        <p:nvPicPr>
          <p:cNvPr id="4" name="Immagine 9"/>
          <p:cNvPicPr>
            <a:picLocks noChangeAspect="1" noChangeArrowheads="1"/>
          </p:cNvPicPr>
          <p:nvPr/>
        </p:nvPicPr>
        <p:blipFill>
          <a:blip r:embed="rId2" cstate="print"/>
          <a:srcRect/>
          <a:stretch>
            <a:fillRect/>
          </a:stretch>
        </p:blipFill>
        <p:spPr bwMode="auto">
          <a:xfrm>
            <a:off x="7596336" y="1"/>
            <a:ext cx="1547664" cy="620687"/>
          </a:xfrm>
          <a:prstGeom prst="rect">
            <a:avLst/>
          </a:prstGeom>
          <a:noFill/>
          <a:ln w="9525">
            <a:noFill/>
            <a:miter lim="800000"/>
            <a:headEnd/>
            <a:tailEnd/>
          </a:ln>
        </p:spPr>
      </p:pic>
      <p:sp>
        <p:nvSpPr>
          <p:cNvPr id="5" name="Rectangle 4"/>
          <p:cNvSpPr/>
          <p:nvPr/>
        </p:nvSpPr>
        <p:spPr>
          <a:xfrm>
            <a:off x="1619672" y="332656"/>
            <a:ext cx="5220072" cy="36933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dirty="0"/>
              <a:t>IL BILANCIO DI GENERE DI di una PP.AA.: il COMUNE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764705"/>
            <a:ext cx="7920880" cy="590931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dirty="0"/>
              <a:t>COME? ESEMPI:</a:t>
            </a:r>
          </a:p>
          <a:p>
            <a:r>
              <a:rPr lang="it-IT" dirty="0"/>
              <a:t>Per l’analisi del contesto,  ovviamente il set di documenti statistici prodotti, nonchè l’uso di </a:t>
            </a:r>
            <a:r>
              <a:rPr lang="it-IT" b="1" dirty="0"/>
              <a:t>QUESTIONARI </a:t>
            </a:r>
            <a:r>
              <a:rPr lang="it-IT" dirty="0"/>
              <a:t>di rilevazione delle esigenze, delle criticità e delle buone pratiche rivolti a tutti e a tutte le dipendenti comunali ed alle rapresentanze; </a:t>
            </a:r>
          </a:p>
          <a:p>
            <a:r>
              <a:rPr lang="it-IT" dirty="0"/>
              <a:t>La formulazione di un </a:t>
            </a:r>
            <a:r>
              <a:rPr lang="it-IT" b="1" dirty="0"/>
              <a:t>PIANO DI AZIONI POSITIVE </a:t>
            </a:r>
            <a:r>
              <a:rPr lang="it-IT" dirty="0"/>
              <a:t>nuove e con la formalizzazione di buone prassi a favore della pari opportunità e della conciliazione e condivisione tra tempi di lavoro e di vita all'interno della struttura comunale. </a:t>
            </a:r>
          </a:p>
          <a:p>
            <a:r>
              <a:rPr lang="it-IT" dirty="0"/>
              <a:t>Azioni concrete di miglioramento lavorativo e di recupero dei gap di condizione e di accesso nel lavoro che gravano per lo più sulle donne.</a:t>
            </a:r>
          </a:p>
          <a:p>
            <a:r>
              <a:rPr lang="it-IT" b="1" dirty="0"/>
              <a:t>UN PIANO PER LE POLITICHE DI GENERE:</a:t>
            </a:r>
            <a:r>
              <a:rPr lang="it-IT" dirty="0"/>
              <a:t> raccolta in un programma organico le Politiche direttamente dedicate alla promozione di una cultura di genere e di pari opportunità nella città, dalle scuole alle imprese, dalle associazioni alle </a:t>
            </a:r>
            <a:r>
              <a:rPr lang="it-IT"/>
              <a:t>comunità locali, dei Servizi Socio Sanitari (AUSL).</a:t>
            </a:r>
            <a:endParaRPr lang="it-IT" dirty="0"/>
          </a:p>
          <a:p>
            <a:endParaRPr lang="it-IT" dirty="0"/>
          </a:p>
          <a:p>
            <a:r>
              <a:rPr lang="it-IT" b="1" dirty="0"/>
              <a:t>Percorsi sperimentali  per la definizione e la costruzione di un sistema di indicatori </a:t>
            </a:r>
            <a:r>
              <a:rPr lang="it-IT" dirty="0"/>
              <a:t>quantitativi e qualitativi  per la misurazione di attivita' dei servizi con rilevanza di genere, nonchè riclassificati per linee programmatiche di mandato e volti a valutare "l'impatto di genere" delle azioni messe in campo, per il monitoraggio e la  valutazione dei risultati finali degli Obiettivi di Gestione ordinari e strategici. Nelle aree a più forte impatto di genere.</a:t>
            </a:r>
          </a:p>
          <a:p>
            <a:endParaRPr lang="it-IT" dirty="0"/>
          </a:p>
        </p:txBody>
      </p:sp>
      <p:sp>
        <p:nvSpPr>
          <p:cNvPr id="3" name="Rectangle 2"/>
          <p:cNvSpPr/>
          <p:nvPr/>
        </p:nvSpPr>
        <p:spPr>
          <a:xfrm>
            <a:off x="1907704" y="0"/>
            <a:ext cx="4896544" cy="36933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dirty="0"/>
              <a:t>IL BILANCIO DI GENERE di una PP.AA.: il COMUNE</a:t>
            </a:r>
          </a:p>
        </p:txBody>
      </p:sp>
      <p:pic>
        <p:nvPicPr>
          <p:cNvPr id="4" name="Immagine 9"/>
          <p:cNvPicPr>
            <a:picLocks noChangeAspect="1" noChangeArrowheads="1"/>
          </p:cNvPicPr>
          <p:nvPr/>
        </p:nvPicPr>
        <p:blipFill>
          <a:blip r:embed="rId2" cstate="print"/>
          <a:srcRect/>
          <a:stretch>
            <a:fillRect/>
          </a:stretch>
        </p:blipFill>
        <p:spPr bwMode="auto">
          <a:xfrm>
            <a:off x="7596336" y="1"/>
            <a:ext cx="1547664" cy="620687"/>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67744" y="242104"/>
            <a:ext cx="4950296" cy="64633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dirty="0"/>
              <a:t>IL BILANCIO DI GENERE di una PP.AA.: il COMUNE</a:t>
            </a:r>
          </a:p>
          <a:p>
            <a:pPr algn="ctr"/>
            <a:r>
              <a:rPr lang="it-IT" dirty="0"/>
              <a:t>- BUDRIO</a:t>
            </a:r>
          </a:p>
        </p:txBody>
      </p:sp>
      <p:sp>
        <p:nvSpPr>
          <p:cNvPr id="4" name="Rectangle 3"/>
          <p:cNvSpPr/>
          <p:nvPr/>
        </p:nvSpPr>
        <p:spPr>
          <a:xfrm>
            <a:off x="683568" y="908720"/>
            <a:ext cx="7848872" cy="430887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dirty="0"/>
              <a:t>gli obiettivi strategici del bilancio di budrio (dal DUP 20016-2018)</a:t>
            </a:r>
          </a:p>
          <a:p>
            <a:r>
              <a:rPr lang="it-IT" dirty="0"/>
              <a:t>Da perseguire entro la fine del mandato, per ogni missione di bilancio:</a:t>
            </a:r>
          </a:p>
          <a:p>
            <a:r>
              <a:rPr lang="it-IT" dirty="0"/>
              <a:t>Missione 01 - Servizi istituzionali, generali e di gestione</a:t>
            </a:r>
          </a:p>
          <a:p>
            <a:r>
              <a:rPr lang="it-IT" dirty="0"/>
              <a:t> Missione 02 Giustizia</a:t>
            </a:r>
          </a:p>
          <a:p>
            <a:r>
              <a:rPr lang="it-IT" dirty="0"/>
              <a:t> Missione 03 Ordine pubblico e sicurezza</a:t>
            </a:r>
          </a:p>
          <a:p>
            <a:r>
              <a:rPr lang="it-IT" dirty="0"/>
              <a:t> Missione 04 Istruzione e diritto allo studio</a:t>
            </a:r>
          </a:p>
          <a:p>
            <a:r>
              <a:rPr lang="it-IT" dirty="0"/>
              <a:t> Missione 05 Tutela e valorizzazione dei beni e delle attività culturali</a:t>
            </a:r>
          </a:p>
          <a:p>
            <a:r>
              <a:rPr lang="it-IT" dirty="0"/>
              <a:t> Missione 06 Politiche giovanili, sport e tempo libero</a:t>
            </a:r>
          </a:p>
          <a:p>
            <a:r>
              <a:rPr lang="it-IT" dirty="0"/>
              <a:t> Missione 08 Assetto del territorio ed edilizia abitativa</a:t>
            </a:r>
          </a:p>
          <a:p>
            <a:r>
              <a:rPr lang="it-IT" dirty="0"/>
              <a:t> Missione 09 Sviluppo sostenibile e tutela del territorio e dell’ambiente</a:t>
            </a:r>
          </a:p>
          <a:p>
            <a:r>
              <a:rPr lang="it-IT" dirty="0"/>
              <a:t> Missione 10 Trasporti e diritto alla mobilità</a:t>
            </a:r>
          </a:p>
          <a:p>
            <a:r>
              <a:rPr lang="it-IT" dirty="0"/>
              <a:t> Missione 11 Soccorso civile</a:t>
            </a:r>
          </a:p>
          <a:p>
            <a:r>
              <a:rPr lang="it-IT" dirty="0"/>
              <a:t> Missione 12 Diritti sociali, politiche sociali e famiglia</a:t>
            </a:r>
          </a:p>
          <a:p>
            <a:r>
              <a:rPr lang="it-IT" dirty="0"/>
              <a:t> Missione 14 Sviluppo economico e competitività</a:t>
            </a:r>
          </a:p>
          <a:p>
            <a:endParaRPr lang="it-IT" dirty="0"/>
          </a:p>
        </p:txBody>
      </p:sp>
      <p:pic>
        <p:nvPicPr>
          <p:cNvPr id="6" name="Immagine 9"/>
          <p:cNvPicPr>
            <a:picLocks noChangeAspect="1" noChangeArrowheads="1"/>
          </p:cNvPicPr>
          <p:nvPr/>
        </p:nvPicPr>
        <p:blipFill>
          <a:blip r:embed="rId2" cstate="print"/>
          <a:srcRect/>
          <a:stretch>
            <a:fillRect/>
          </a:stretch>
        </p:blipFill>
        <p:spPr bwMode="auto">
          <a:xfrm>
            <a:off x="7596336" y="1"/>
            <a:ext cx="1547664" cy="620687"/>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1760" y="404664"/>
            <a:ext cx="4572000" cy="2031325"/>
          </a:xfrm>
          <a:prstGeom prst="rect">
            <a:avLst/>
          </a:prstGeom>
        </p:spPr>
        <p:txBody>
          <a:bodyPr>
            <a:spAutoFit/>
          </a:bodyPr>
          <a:lstStyle/>
          <a:p>
            <a:endParaRPr lang="it-IT" dirty="0"/>
          </a:p>
          <a:p>
            <a:endParaRPr lang="it-IT" dirty="0"/>
          </a:p>
          <a:p>
            <a:endParaRPr lang="it-IT" dirty="0"/>
          </a:p>
          <a:p>
            <a:endParaRPr lang="it-IT" dirty="0"/>
          </a:p>
          <a:p>
            <a:r>
              <a:rPr lang="it-IT" dirty="0"/>
              <a:t> </a:t>
            </a:r>
          </a:p>
          <a:p>
            <a:endParaRPr lang="it-IT" dirty="0"/>
          </a:p>
          <a:p>
            <a:endParaRPr lang="it-IT" dirty="0"/>
          </a:p>
        </p:txBody>
      </p:sp>
      <p:sp>
        <p:nvSpPr>
          <p:cNvPr id="3" name="Rectangle 2"/>
          <p:cNvSpPr/>
          <p:nvPr/>
        </p:nvSpPr>
        <p:spPr>
          <a:xfrm>
            <a:off x="251520" y="1196752"/>
            <a:ext cx="8640960" cy="566308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sz="2000" b="1" dirty="0"/>
              <a:t>1.3 INDIRIZZI E OBIETTIVI STRATEGICI 2016-2018 </a:t>
            </a:r>
          </a:p>
          <a:p>
            <a:r>
              <a:rPr lang="it-IT" b="1" dirty="0"/>
              <a:t>1.3.1 </a:t>
            </a:r>
            <a:r>
              <a:rPr lang="it-IT" b="1" i="1" dirty="0"/>
              <a:t>INDIRIZZI RELATIVI A RISORSE, IMPIEGHI, SOSTENIBILITA’ FINANZIARIA ATTUALE E PROSPETTICA</a:t>
            </a:r>
            <a:r>
              <a:rPr lang="it-IT" i="1" dirty="0"/>
              <a:t> </a:t>
            </a:r>
          </a:p>
          <a:p>
            <a:pPr>
              <a:buFont typeface="Arial" pitchFamily="34" charset="0"/>
              <a:buChar char="•"/>
            </a:pPr>
            <a:r>
              <a:rPr lang="it-IT" dirty="0"/>
              <a:t>Mantenere livello di pressione fiscale in linea con quello del 2015 realizzato attraverso la semplificazione degli adempimenti a carico dei contribuenti attraverso</a:t>
            </a:r>
          </a:p>
          <a:p>
            <a:pPr>
              <a:buFont typeface="Arial" pitchFamily="34" charset="0"/>
              <a:buChar char="•"/>
            </a:pPr>
            <a:r>
              <a:rPr lang="it-IT" dirty="0"/>
              <a:t>l’assoggettamento o alla TASI (abitazione principale, immobili merce e fabbricati</a:t>
            </a:r>
          </a:p>
          <a:p>
            <a:r>
              <a:rPr lang="it-IT" dirty="0"/>
              <a:t>rurali ad uso strumentale) ed applicando l’IMU sulle altre fattispecie a parità di</a:t>
            </a:r>
          </a:p>
          <a:p>
            <a:r>
              <a:rPr lang="it-IT" dirty="0"/>
              <a:t>gettito complessivo. Mantenere costanti le aliquote dell’addizionale IRPEF con</a:t>
            </a:r>
          </a:p>
          <a:p>
            <a:r>
              <a:rPr lang="it-IT" dirty="0"/>
              <a:t>l’andamento del gettito che subisce variazioni marginali legate a fenomeni</a:t>
            </a:r>
          </a:p>
          <a:p>
            <a:r>
              <a:rPr lang="it-IT" dirty="0"/>
              <a:t>demografici ovvero alla necessità di contenere la spesa corrente.</a:t>
            </a:r>
          </a:p>
          <a:p>
            <a:pPr>
              <a:buFont typeface="Arial" pitchFamily="34" charset="0"/>
              <a:buChar char="•"/>
            </a:pPr>
            <a:r>
              <a:rPr lang="it-IT" dirty="0"/>
              <a:t> ottimizzazione dell’attività di accertamento e di riscossione – anche coattiva - delle</a:t>
            </a:r>
          </a:p>
          <a:p>
            <a:r>
              <a:rPr lang="it-IT" dirty="0"/>
              <a:t>entrate tributarie ed extratributarie, al fine di eliminare o ridurre eventuali residue</a:t>
            </a:r>
          </a:p>
          <a:p>
            <a:r>
              <a:rPr lang="it-IT" dirty="0"/>
              <a:t>sacche di evasione, di elusione;</a:t>
            </a:r>
          </a:p>
          <a:p>
            <a:r>
              <a:rPr lang="it-IT" dirty="0"/>
              <a:t> attenta valutazione delle opportunità offerte dalla legislazione regionale, nazionale e</a:t>
            </a:r>
          </a:p>
          <a:p>
            <a:r>
              <a:rPr lang="it-IT" dirty="0"/>
              <a:t>comunitaria che prevede il finanziamento, totale o parziale, di servizi erogati dal</a:t>
            </a:r>
          </a:p>
          <a:p>
            <a:r>
              <a:rPr lang="it-IT" dirty="0"/>
              <a:t>Comune o di iniziative che rientrano nei programmi dell’Amministrazione;</a:t>
            </a:r>
          </a:p>
          <a:p>
            <a:pPr>
              <a:buFont typeface="Arial" pitchFamily="34" charset="0"/>
              <a:buChar char="•"/>
            </a:pPr>
            <a:r>
              <a:rPr lang="it-IT" dirty="0"/>
              <a:t> Valorizzazione del patrimonio dell’ente al fine di ottimizzarne l’impiego;</a:t>
            </a:r>
          </a:p>
          <a:p>
            <a:pPr>
              <a:buFont typeface="Arial" pitchFamily="34" charset="0"/>
              <a:buChar char="•"/>
            </a:pPr>
            <a:r>
              <a:rPr lang="it-IT" dirty="0"/>
              <a:t> </a:t>
            </a:r>
            <a:r>
              <a:rPr lang="it-IT" dirty="0">
                <a:solidFill>
                  <a:srgbClr val="FF0000"/>
                </a:solidFill>
              </a:rPr>
              <a:t>SOSTANZIALE MANTENIMENTO DELLE TARIFFE DEI SERVIZI PER LIMITARNE L’IMPATTO SUGLI UTENTI.  A FORTE IMPATTO di GENERE</a:t>
            </a:r>
          </a:p>
          <a:p>
            <a:endParaRPr lang="it-IT" b="1" dirty="0"/>
          </a:p>
        </p:txBody>
      </p:sp>
      <p:sp>
        <p:nvSpPr>
          <p:cNvPr id="4" name="Rectangle 3"/>
          <p:cNvSpPr/>
          <p:nvPr/>
        </p:nvSpPr>
        <p:spPr>
          <a:xfrm>
            <a:off x="2555776" y="188640"/>
            <a:ext cx="4824536" cy="64633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dirty="0"/>
              <a:t>IL BILANCIO DI GENERE di una PP.AA.: il COMUNE</a:t>
            </a:r>
          </a:p>
          <a:p>
            <a:pPr algn="ctr"/>
            <a:r>
              <a:rPr lang="it-IT" dirty="0"/>
              <a:t>- BUDRIO</a:t>
            </a:r>
          </a:p>
        </p:txBody>
      </p:sp>
      <p:pic>
        <p:nvPicPr>
          <p:cNvPr id="5" name="Immagine 9"/>
          <p:cNvPicPr>
            <a:picLocks noChangeAspect="1" noChangeArrowheads="1"/>
          </p:cNvPicPr>
          <p:nvPr/>
        </p:nvPicPr>
        <p:blipFill>
          <a:blip r:embed="rId2" cstate="print"/>
          <a:srcRect/>
          <a:stretch>
            <a:fillRect/>
          </a:stretch>
        </p:blipFill>
        <p:spPr bwMode="auto">
          <a:xfrm>
            <a:off x="7596336" y="1"/>
            <a:ext cx="1547664" cy="620687"/>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3568" y="1305342"/>
            <a:ext cx="7416824" cy="563231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b="1" dirty="0"/>
              <a:t>1.3.2 OBIETTIVI STRATEGICI PER MISSIONE</a:t>
            </a:r>
          </a:p>
          <a:p>
            <a:endParaRPr lang="it-IT" b="1" dirty="0"/>
          </a:p>
          <a:p>
            <a:r>
              <a:rPr lang="it-IT" b="1" dirty="0"/>
              <a:t>STRATEGIA 1: una comunità che fa rete è più forte e aperta al futuro.</a:t>
            </a:r>
            <a:r>
              <a:rPr lang="it-IT" dirty="0"/>
              <a:t> Difendiamo la nostra autonomia e la nostra identità senza chiuderci dentro i nostri confini. Affrontiamo il peso delle politiche di taglio alla spesa attraverso sinergie a livello sovracomunale, preservando la qualità dei servizi.</a:t>
            </a:r>
          </a:p>
          <a:p>
            <a:r>
              <a:rPr lang="it-IT" dirty="0"/>
              <a:t>Differenziamo le modalità organizzative e strumentali in funzione dei servizi da erogare</a:t>
            </a:r>
            <a:r>
              <a:rPr lang="it-IT" b="1" dirty="0"/>
              <a:t>.</a:t>
            </a:r>
          </a:p>
          <a:p>
            <a:r>
              <a:rPr lang="it-IT" b="1" dirty="0"/>
              <a:t>OUTCOME: rafforzamento del sistema a rete per il miglioramento dei servizi.</a:t>
            </a:r>
          </a:p>
          <a:p>
            <a:r>
              <a:rPr lang="it-IT" b="1" dirty="0"/>
              <a:t>(SeO) MISSIONE 1 - SERVIZI ISTITUZIONALI, GENERALI E DI GESTIONE:</a:t>
            </a:r>
            <a:r>
              <a:rPr lang="it-IT" dirty="0"/>
              <a:t> OBIETTIVI OPERATIVI Wi-fi per i cittadini: Elaborazione di un piano per la realizzazione del wi-fi libero nelle aree pubbliche, partendo dal centro storico e dai centri di maggiore frequentazione giovanile</a:t>
            </a:r>
          </a:p>
          <a:p>
            <a:r>
              <a:rPr lang="it-IT" b="1" dirty="0">
                <a:solidFill>
                  <a:srgbClr val="FF0000"/>
                </a:solidFill>
              </a:rPr>
              <a:t>MISSIONE 4 - ISTRUZIONE E DIRITTO ALLO STUDIO</a:t>
            </a:r>
            <a:r>
              <a:rPr lang="it-IT" dirty="0">
                <a:solidFill>
                  <a:srgbClr val="FF0000"/>
                </a:solidFill>
              </a:rPr>
              <a:t>-</a:t>
            </a:r>
            <a:r>
              <a:rPr lang="it-IT" dirty="0"/>
              <a:t> OBIETTIVI OPERATIVI </a:t>
            </a:r>
            <a:r>
              <a:rPr lang="it-IT" dirty="0">
                <a:solidFill>
                  <a:srgbClr val="FF0000"/>
                </a:solidFill>
              </a:rPr>
              <a:t>Nuove tecnologie anche in cucina: Rendere più veloci e tracciabili i servizi di ristorazione scolastica mediante tesserini per la prenotazione dei pasti</a:t>
            </a:r>
          </a:p>
          <a:p>
            <a:r>
              <a:rPr lang="it-IT" b="1" dirty="0">
                <a:solidFill>
                  <a:srgbClr val="FF0000"/>
                </a:solidFill>
              </a:rPr>
              <a:t>MISSIONE 12 – DIRITTI SOCIALI, POLITICHE SOCIALI E FAMIGLIA</a:t>
            </a:r>
            <a:r>
              <a:rPr lang="it-IT" dirty="0">
                <a:solidFill>
                  <a:srgbClr val="FF0000"/>
                </a:solidFill>
              </a:rPr>
              <a:t> </a:t>
            </a:r>
            <a:r>
              <a:rPr lang="it-IT" dirty="0"/>
              <a:t>OBIETTIVI OPERATIVI </a:t>
            </a:r>
            <a:r>
              <a:rPr lang="it-IT" dirty="0">
                <a:solidFill>
                  <a:srgbClr val="FF0000"/>
                </a:solidFill>
              </a:rPr>
              <a:t>Rete dei servizi per disabilità e non autosufficienza: Sostenere la disabilità e non autosufficienza nel mondo del lavoro, nella scuola e nell’integrazione sociale in tempi di crisi e in mancanza di fondi statali</a:t>
            </a:r>
            <a:endParaRPr lang="it-IT" b="1" dirty="0">
              <a:solidFill>
                <a:srgbClr val="FF0000"/>
              </a:solidFill>
            </a:endParaRPr>
          </a:p>
        </p:txBody>
      </p:sp>
      <p:sp>
        <p:nvSpPr>
          <p:cNvPr id="4" name="Rectangle 3"/>
          <p:cNvSpPr/>
          <p:nvPr/>
        </p:nvSpPr>
        <p:spPr>
          <a:xfrm>
            <a:off x="2267744" y="404664"/>
            <a:ext cx="5112568" cy="64633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it-IT" dirty="0"/>
              <a:t>IL BILANCIO DI GENERE DI di una PP.AA.: il COMUNE- BUDRIO</a:t>
            </a:r>
          </a:p>
        </p:txBody>
      </p:sp>
      <p:pic>
        <p:nvPicPr>
          <p:cNvPr id="5" name="Immagine 9"/>
          <p:cNvPicPr>
            <a:picLocks noChangeAspect="1" noChangeArrowheads="1"/>
          </p:cNvPicPr>
          <p:nvPr/>
        </p:nvPicPr>
        <p:blipFill>
          <a:blip r:embed="rId2" cstate="print"/>
          <a:srcRect/>
          <a:stretch>
            <a:fillRect/>
          </a:stretch>
        </p:blipFill>
        <p:spPr bwMode="auto">
          <a:xfrm>
            <a:off x="7596336" y="1"/>
            <a:ext cx="1547664" cy="620687"/>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27584" y="1582340"/>
            <a:ext cx="7560840" cy="535531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b="1" dirty="0"/>
              <a:t>STRATEGIA 2: una comunità di qualità valorizza la storia, le tipicità e le eccellenze</a:t>
            </a:r>
          </a:p>
          <a:p>
            <a:r>
              <a:rPr lang="it-IT" dirty="0"/>
              <a:t>Budrio e le sue frazioni hanno tradizioni, eccellenze, risorse e generosità per essere fino in fondo una comunità.</a:t>
            </a:r>
          </a:p>
          <a:p>
            <a:r>
              <a:rPr lang="it-IT" dirty="0"/>
              <a:t>Agricoltura, prodotti tipici, lavoro, ambiente: prendiamoci cura della terra che ci nutre.</a:t>
            </a:r>
          </a:p>
          <a:p>
            <a:r>
              <a:rPr lang="it-IT" dirty="0"/>
              <a:t>Musei, teatro, patrimonio artistico, associazioni, sono luoghi e talenti al servizio della Comunità,aperti anche ad un pubblico più ampio.</a:t>
            </a:r>
          </a:p>
          <a:p>
            <a:r>
              <a:rPr lang="it-IT" b="1" dirty="0"/>
              <a:t>OUTCOME: valorizzazione della nostra identità e delle nostre eccellenze</a:t>
            </a:r>
          </a:p>
          <a:p>
            <a:r>
              <a:rPr lang="it-IT" b="1" dirty="0"/>
              <a:t>(da SeO) MISSIONE 4 - ISTRUZIONE E DIRITTO ALLO STUDIO</a:t>
            </a:r>
            <a:r>
              <a:rPr lang="it-IT" dirty="0"/>
              <a:t> OBIETTIVI OPERATIVI </a:t>
            </a:r>
            <a:r>
              <a:rPr lang="it-IT" dirty="0">
                <a:solidFill>
                  <a:srgbClr val="FF0000"/>
                </a:solidFill>
              </a:rPr>
              <a:t>7-La ristorazione scolastica:Riorganizzazione delle cucine per</a:t>
            </a:r>
          </a:p>
          <a:p>
            <a:r>
              <a:rPr lang="it-IT" dirty="0">
                <a:solidFill>
                  <a:srgbClr val="FF0000"/>
                </a:solidFill>
              </a:rPr>
              <a:t>migliorare il servizio, incrementare l’attenzione alle abitudini alimentari</a:t>
            </a:r>
          </a:p>
          <a:p>
            <a:r>
              <a:rPr lang="it-IT" dirty="0">
                <a:solidFill>
                  <a:srgbClr val="FF0000"/>
                </a:solidFill>
              </a:rPr>
              <a:t>etniche e continuare a valorizzare i prodotti a km zero e biologici.</a:t>
            </a:r>
          </a:p>
          <a:p>
            <a:r>
              <a:rPr lang="it-IT" b="1" dirty="0">
                <a:solidFill>
                  <a:srgbClr val="FF0000"/>
                </a:solidFill>
              </a:rPr>
              <a:t>MISSIONE 5 – TUTELA E VALORIZZAZIONE DEI BENI E DELLE ATTIVITA’ CULTURALI</a:t>
            </a:r>
            <a:r>
              <a:rPr lang="it-IT" dirty="0">
                <a:solidFill>
                  <a:srgbClr val="FF0000"/>
                </a:solidFill>
              </a:rPr>
              <a:t> </a:t>
            </a:r>
            <a:r>
              <a:rPr lang="it-IT" dirty="0"/>
              <a:t>OBIETTIVI OPERATIVI </a:t>
            </a:r>
            <a:r>
              <a:rPr lang="it-IT" dirty="0">
                <a:solidFill>
                  <a:srgbClr val="FF0000"/>
                </a:solidFill>
              </a:rPr>
              <a:t>3-Torri dell’Acqua:un’eccellenza dell’offerta culturale: Valorizzazione delle Torri dell’Acqua quale luogo di offerta culturale e artistica 4-Il concorso internazionale di lirica “AnselmoColzani”: Dare maggiore forza e visibilità alla produzione lirica ripensando agli strumenti comunicativi.</a:t>
            </a:r>
            <a:endParaRPr lang="it-IT" b="1" dirty="0">
              <a:solidFill>
                <a:srgbClr val="FF0000"/>
              </a:solidFill>
            </a:endParaRPr>
          </a:p>
          <a:p>
            <a:endParaRPr lang="it-IT" b="1" dirty="0">
              <a:solidFill>
                <a:srgbClr val="FF0000"/>
              </a:solidFill>
            </a:endParaRPr>
          </a:p>
        </p:txBody>
      </p:sp>
      <p:sp>
        <p:nvSpPr>
          <p:cNvPr id="4" name="Rectangle 3"/>
          <p:cNvSpPr/>
          <p:nvPr/>
        </p:nvSpPr>
        <p:spPr>
          <a:xfrm>
            <a:off x="2051720" y="476672"/>
            <a:ext cx="5112568" cy="64633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dirty="0"/>
              <a:t>IL BILANCIO DI GENERE di una PP.AA.: il COMUNE</a:t>
            </a:r>
          </a:p>
          <a:p>
            <a:pPr algn="ctr"/>
            <a:r>
              <a:rPr lang="it-IT" dirty="0"/>
              <a:t>- BUDRIO</a:t>
            </a:r>
          </a:p>
        </p:txBody>
      </p:sp>
      <p:pic>
        <p:nvPicPr>
          <p:cNvPr id="5" name="Immagine 9"/>
          <p:cNvPicPr>
            <a:picLocks noChangeAspect="1" noChangeArrowheads="1"/>
          </p:cNvPicPr>
          <p:nvPr/>
        </p:nvPicPr>
        <p:blipFill>
          <a:blip r:embed="rId2" cstate="print"/>
          <a:srcRect/>
          <a:stretch>
            <a:fillRect/>
          </a:stretch>
        </p:blipFill>
        <p:spPr bwMode="auto">
          <a:xfrm>
            <a:off x="7596336" y="1"/>
            <a:ext cx="1547664" cy="620687"/>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692696"/>
            <a:ext cx="8640960" cy="590931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b="1" dirty="0"/>
              <a:t>STRATEGIA 3: una comunità che cresce pensa alle giovani generazioni</a:t>
            </a:r>
          </a:p>
          <a:p>
            <a:r>
              <a:rPr lang="it-IT" dirty="0"/>
              <a:t>Viviamo e usiamo il territorio pensando a chi verrà dopo di noi, abbiamo una lunga storia, vogliamoavere un lungo futuro.</a:t>
            </a:r>
          </a:p>
          <a:p>
            <a:r>
              <a:rPr lang="it-IT" dirty="0"/>
              <a:t>Incentiviamo l’utilizzo responsabile delle risorse e orientiamo le giovani generazioni a lavorare per lo sviluppo sostenibile, costruendo anche nuove professionalità.</a:t>
            </a:r>
          </a:p>
          <a:p>
            <a:r>
              <a:rPr lang="it-IT" dirty="0"/>
              <a:t>Insegniamo ai giovani che non si vive di solo pane: la cultura nutre e fa crescere</a:t>
            </a:r>
          </a:p>
          <a:p>
            <a:r>
              <a:rPr lang="it-IT" dirty="0"/>
              <a:t>Investiamo sulla scuola per educare alla cittadinanza attiva e far crescere il senso di appartenenza alla comunità.</a:t>
            </a:r>
          </a:p>
          <a:p>
            <a:r>
              <a:rPr lang="it-IT" b="1" dirty="0"/>
              <a:t>OUTCOME : un futuro di qualità – costruire opportunità per le giovani generazioni</a:t>
            </a:r>
          </a:p>
          <a:p>
            <a:r>
              <a:rPr lang="it-IT" b="1" dirty="0"/>
              <a:t>(da SeO)MISSIONE 1 - SERVIZI ISTITUZIONALI, GENERALI E DI GESTIONE </a:t>
            </a:r>
            <a:r>
              <a:rPr lang="it-IT" dirty="0"/>
              <a:t>OBIETTIVI OPERATIVI 12-Risorsa lavoro: Creazione di un sistema di promozione turistica tramite una rete sociale e culturale che possa attrarre competenze professionali e imprenditoriali</a:t>
            </a:r>
          </a:p>
          <a:p>
            <a:r>
              <a:rPr lang="it-IT" b="1" dirty="0">
                <a:solidFill>
                  <a:srgbClr val="FF0000"/>
                </a:solidFill>
              </a:rPr>
              <a:t>MISSIONE 3 - ORDINE PUBBLICO E SICUREZZA</a:t>
            </a:r>
            <a:r>
              <a:rPr lang="it-IT" dirty="0">
                <a:solidFill>
                  <a:srgbClr val="FF0000"/>
                </a:solidFill>
              </a:rPr>
              <a:t> </a:t>
            </a:r>
            <a:r>
              <a:rPr lang="it-IT" dirty="0"/>
              <a:t>OBIETTIVI OPERATIVI </a:t>
            </a:r>
            <a:r>
              <a:rPr lang="it-IT" dirty="0">
                <a:solidFill>
                  <a:srgbClr val="FF0000"/>
                </a:solidFill>
              </a:rPr>
              <a:t>9-Il presidio del territorio: Aumentare il senso di sicurezza attraverso progetti di Videosorveglianza</a:t>
            </a:r>
          </a:p>
          <a:p>
            <a:r>
              <a:rPr lang="it-IT" b="1" dirty="0">
                <a:solidFill>
                  <a:srgbClr val="FF0000"/>
                </a:solidFill>
              </a:rPr>
              <a:t>MISSIONE 10 - TRASPORTI E DIRITTO ALLA MOBILITA'</a:t>
            </a:r>
            <a:r>
              <a:rPr lang="it-IT" dirty="0">
                <a:solidFill>
                  <a:srgbClr val="FF0000"/>
                </a:solidFill>
              </a:rPr>
              <a:t> </a:t>
            </a:r>
            <a:r>
              <a:rPr lang="it-IT" dirty="0"/>
              <a:t>OBIETTIVI OPERATIVI </a:t>
            </a:r>
            <a:r>
              <a:rPr lang="it-IT" dirty="0">
                <a:solidFill>
                  <a:srgbClr val="FF0000"/>
                </a:solidFill>
              </a:rPr>
              <a:t>8-Una mobilità sostenibile: Estensionedella rete ciclo-pedonale e dei servizicorrelati, con attività di sensibilizzazione</a:t>
            </a:r>
          </a:p>
          <a:p>
            <a:r>
              <a:rPr lang="it-IT" b="1" dirty="0">
                <a:solidFill>
                  <a:srgbClr val="FF0000"/>
                </a:solidFill>
              </a:rPr>
              <a:t>MISSIONE 12 – DIRITTI SOCIALI, POLITICHE SOCIALI E FAMIGLIA</a:t>
            </a:r>
            <a:r>
              <a:rPr lang="it-IT" dirty="0">
                <a:solidFill>
                  <a:srgbClr val="FF0000"/>
                </a:solidFill>
              </a:rPr>
              <a:t> </a:t>
            </a:r>
            <a:r>
              <a:rPr lang="it-IT" dirty="0"/>
              <a:t>OBIETTIVI OPERATIVI </a:t>
            </a:r>
            <a:r>
              <a:rPr lang="it-IT" dirty="0">
                <a:solidFill>
                  <a:srgbClr val="FF0000"/>
                </a:solidFill>
              </a:rPr>
              <a:t>3-L’estate dei ragazzi: Valorizzare larete delle associazioni che offrono occasioni ricreative per i bambini e iragazzi nel periodo estivo con possibili risparmi da reinvestire nel sostegno delle famiglie meno abbienti o con bambini diversamente abili</a:t>
            </a:r>
          </a:p>
        </p:txBody>
      </p:sp>
      <p:sp>
        <p:nvSpPr>
          <p:cNvPr id="4" name="Rectangle 3"/>
          <p:cNvSpPr/>
          <p:nvPr/>
        </p:nvSpPr>
        <p:spPr>
          <a:xfrm>
            <a:off x="2267744" y="260648"/>
            <a:ext cx="4968552" cy="64633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dirty="0"/>
              <a:t>IL BILANCIO DI GENERE di una PP.AA.: il COMUNE</a:t>
            </a:r>
          </a:p>
          <a:p>
            <a:pPr algn="ctr"/>
            <a:r>
              <a:rPr lang="it-IT" dirty="0"/>
              <a:t>- BUDRIO</a:t>
            </a:r>
          </a:p>
        </p:txBody>
      </p:sp>
      <p:pic>
        <p:nvPicPr>
          <p:cNvPr id="5" name="Immagine 9"/>
          <p:cNvPicPr>
            <a:picLocks noChangeAspect="1" noChangeArrowheads="1"/>
          </p:cNvPicPr>
          <p:nvPr/>
        </p:nvPicPr>
        <p:blipFill>
          <a:blip r:embed="rId2" cstate="print"/>
          <a:srcRect/>
          <a:stretch>
            <a:fillRect/>
          </a:stretch>
        </p:blipFill>
        <p:spPr bwMode="auto">
          <a:xfrm>
            <a:off x="7596336" y="1"/>
            <a:ext cx="1547664" cy="620687"/>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92697"/>
            <a:ext cx="8604448" cy="566308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buNone/>
            </a:pPr>
            <a:r>
              <a:rPr lang="it-IT" sz="2000" b="1" i="1" dirty="0"/>
              <a:t>IL MAINSTREAMING DI GENERE </a:t>
            </a:r>
            <a:r>
              <a:rPr lang="it-IT" sz="2000" b="1" dirty="0"/>
              <a:t>è </a:t>
            </a:r>
            <a:r>
              <a:rPr lang="it-IT" i="1" dirty="0"/>
              <a:t>la capacità di attraversare tutte le politiche di governance con un'ottica che consideri la differenza di genere tra donne e uomini, e quindi le diverse sensibilità, capacità, saperi e approcci, COME UNA RICCHEZZA.</a:t>
            </a:r>
          </a:p>
          <a:p>
            <a:pPr algn="just">
              <a:buNone/>
            </a:pPr>
            <a:endParaRPr lang="it-IT" b="1" i="1" dirty="0"/>
          </a:p>
          <a:p>
            <a:pPr algn="just">
              <a:buNone/>
            </a:pPr>
            <a:r>
              <a:rPr lang="it-IT" b="1" i="1" dirty="0"/>
              <a:t>L’approccio DI MAINSTREAMING </a:t>
            </a:r>
            <a:r>
              <a:rPr lang="it-IT" b="1" dirty="0"/>
              <a:t>DI GENERE sposta l’attenzione delle politiche di P.O. </a:t>
            </a:r>
          </a:p>
          <a:p>
            <a:pPr algn="just">
              <a:buNone/>
            </a:pPr>
            <a:r>
              <a:rPr lang="it-IT" b="1" dirty="0"/>
              <a:t>dalle DONNE AL GENERE, </a:t>
            </a:r>
          </a:p>
          <a:p>
            <a:pPr algn="just">
              <a:buNone/>
            </a:pPr>
            <a:r>
              <a:rPr lang="it-IT" b="1" dirty="0"/>
              <a:t>inteso quale CATEGORIA DI RAPPRESENTAZIONE DELLA RELAZIONE DI POTERE FRA I SESSI</a:t>
            </a:r>
            <a:r>
              <a:rPr lang="it-IT" dirty="0"/>
              <a:t>     nella sfera sociale, culturale, politica ed economica.</a:t>
            </a:r>
          </a:p>
          <a:p>
            <a:pPr algn="just">
              <a:buNone/>
            </a:pPr>
            <a:endParaRPr lang="it-IT" b="1" dirty="0"/>
          </a:p>
          <a:p>
            <a:pPr algn="just">
              <a:buNone/>
            </a:pPr>
            <a:r>
              <a:rPr lang="it-IT" b="1" dirty="0"/>
              <a:t>SI PONE L’OBIETTIVO</a:t>
            </a:r>
            <a:r>
              <a:rPr lang="it-IT" dirty="0"/>
              <a:t> </a:t>
            </a:r>
          </a:p>
          <a:p>
            <a:pPr algn="just">
              <a:buNone/>
            </a:pPr>
            <a:r>
              <a:rPr lang="it-IT" dirty="0"/>
              <a:t>di integrare la prospettiva di genere in ogni politica ed in ogni fase del ciclo della politica, sia orizzontalmente, tra le diverse aree di intervento, sia verticalmente, per tutti i livelli di intervento.</a:t>
            </a:r>
          </a:p>
          <a:p>
            <a:pPr algn="just">
              <a:buNone/>
            </a:pPr>
            <a:endParaRPr lang="it-IT" dirty="0"/>
          </a:p>
          <a:p>
            <a:pPr algn="just">
              <a:buNone/>
            </a:pPr>
            <a:r>
              <a:rPr lang="it-IT" b="1" dirty="0"/>
              <a:t>E’ UN PROCESSO CHE COMPORTA CAMBIAMENTI ED INNOVAZIONI NEL PROCESSO DECISIONALE:</a:t>
            </a:r>
          </a:p>
          <a:p>
            <a:pPr algn="just">
              <a:buFont typeface="Arial" pitchFamily="34" charset="0"/>
              <a:buChar char="•"/>
            </a:pPr>
            <a:r>
              <a:rPr lang="it-IT" dirty="0"/>
              <a:t> la partecipazione attiva delle associazioni e degli organismi di rappresentanza</a:t>
            </a:r>
          </a:p>
          <a:p>
            <a:pPr algn="just">
              <a:buFont typeface="Arial" pitchFamily="34" charset="0"/>
              <a:buChar char="•"/>
            </a:pPr>
            <a:r>
              <a:rPr lang="it-IT" dirty="0"/>
              <a:t> l’implementazione di sistemi di raccolta di dati disaggregati per sesso e di valutazione ex-ante ed ex-post dell’impatto potenziale di genere delle politiche Pubbliche.</a:t>
            </a:r>
            <a:r>
              <a:rPr lang="it-IT" i="1" dirty="0"/>
              <a:t> </a:t>
            </a:r>
          </a:p>
          <a:p>
            <a:pPr algn="just">
              <a:buNone/>
            </a:pPr>
            <a:endParaRPr lang="it-IT" dirty="0">
              <a:solidFill>
                <a:srgbClr val="FF0000"/>
              </a:solidFill>
            </a:endParaRPr>
          </a:p>
        </p:txBody>
      </p:sp>
      <p:sp>
        <p:nvSpPr>
          <p:cNvPr id="3" name="Title 1"/>
          <p:cNvSpPr txBox="1">
            <a:spLocks/>
          </p:cNvSpPr>
          <p:nvPr/>
        </p:nvSpPr>
        <p:spPr>
          <a:xfrm>
            <a:off x="2339752" y="0"/>
            <a:ext cx="4536504" cy="548680"/>
          </a:xfrm>
          <a:prstGeom prst="rect">
            <a:avLst/>
          </a:prstGeom>
        </p:spPr>
        <p:style>
          <a:lnRef idx="2">
            <a:schemeClr val="accent2"/>
          </a:lnRef>
          <a:fillRef idx="1">
            <a:schemeClr val="lt1"/>
          </a:fillRef>
          <a:effectRef idx="0">
            <a:schemeClr val="accent2"/>
          </a:effectRef>
          <a:fontRef idx="minor">
            <a:schemeClr val="dk1"/>
          </a:fontRef>
        </p:style>
        <p:txBody>
          <a:bodyPr/>
          <a:lstStyle/>
          <a:p>
            <a:pPr lvl="0" algn="ctr" eaLnBrk="0" hangingPunct="0"/>
            <a:r>
              <a:rPr lang="it-IT" sz="2000" b="1" i="1" dirty="0"/>
              <a:t>IL MAINSTREAMING di Genere</a:t>
            </a:r>
            <a:endParaRPr kumimoji="0" lang="it-IT" sz="2000" b="0" i="0" u="none" strike="noStrike" kern="1200" cap="none" spc="0" normalizeH="0" baseline="0" noProof="0" dirty="0">
              <a:ln>
                <a:noFill/>
              </a:ln>
              <a:solidFill>
                <a:schemeClr val="dk1"/>
              </a:solidFill>
              <a:effectLst/>
              <a:uLnTx/>
              <a:uFillTx/>
              <a:latin typeface="+mn-lt"/>
              <a:ea typeface="+mn-ea"/>
              <a:cs typeface="+mn-cs"/>
            </a:endParaRPr>
          </a:p>
        </p:txBody>
      </p:sp>
      <p:pic>
        <p:nvPicPr>
          <p:cNvPr id="4" name="Immagine 9"/>
          <p:cNvPicPr>
            <a:picLocks noChangeAspect="1" noChangeArrowheads="1"/>
          </p:cNvPicPr>
          <p:nvPr/>
        </p:nvPicPr>
        <p:blipFill>
          <a:blip r:embed="rId2" cstate="print"/>
          <a:srcRect/>
          <a:stretch>
            <a:fillRect/>
          </a:stretch>
        </p:blipFill>
        <p:spPr bwMode="auto">
          <a:xfrm>
            <a:off x="7596336" y="1"/>
            <a:ext cx="1547664" cy="692696"/>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9288" y="632452"/>
            <a:ext cx="7920880" cy="618630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b="1" dirty="0"/>
              <a:t>STRATEGIA 4: una comunità attiva e coesa partecipa alle scelte che la riguardano</a:t>
            </a:r>
          </a:p>
          <a:p>
            <a:r>
              <a:rPr lang="it-IT" dirty="0"/>
              <a:t>Budrio è un paese bello, in movimento ed amato dai suoi cittadini. Per il nostro futuro serve un nuovo lavoro di squadra: ognuno deve fare la sua parte per continuare a costruire una comunità solidale e sempre più unita.</a:t>
            </a:r>
          </a:p>
          <a:p>
            <a:r>
              <a:rPr lang="it-IT" dirty="0"/>
              <a:t>Il tempo è una risorsa, anche quello dedicato agli altri: associazionismo e volontariato arricchiscono la comunità rendendola migliore.</a:t>
            </a:r>
          </a:p>
          <a:p>
            <a:r>
              <a:rPr lang="it-IT" dirty="0"/>
              <a:t>Le informazioni e le idee devono essere condivise in percorsi di partecipazione per compiere scelte che abbiano il bene pubblico come unico riferimento.</a:t>
            </a:r>
          </a:p>
          <a:p>
            <a:r>
              <a:rPr lang="it-IT" b="1" dirty="0"/>
              <a:t>OUTCOME : rafforzare la comunità in una logica solidale e partecipativa</a:t>
            </a:r>
          </a:p>
          <a:p>
            <a:r>
              <a:rPr lang="it-IT" b="1" dirty="0"/>
              <a:t>(da SeO): MISSIONE 1 - SERVIZI ISTITUZIONALI, GENERALI E DI GESTIONE </a:t>
            </a:r>
            <a:r>
              <a:rPr lang="it-IT" dirty="0"/>
              <a:t>OBIETTIVI OPERATIVI </a:t>
            </a:r>
            <a:r>
              <a:rPr lang="it-IT" dirty="0">
                <a:solidFill>
                  <a:srgbClr val="FF0000"/>
                </a:solidFill>
              </a:rPr>
              <a:t>1-Un ruolo attivo per i cittadini nei servizi e nella città: Continuare a rafforzare le forme di partecipazione civile</a:t>
            </a:r>
          </a:p>
          <a:p>
            <a:r>
              <a:rPr lang="it-IT" dirty="0"/>
              <a:t>OBIETTIVI OPERATIVI </a:t>
            </a:r>
            <a:r>
              <a:rPr lang="it-IT" dirty="0">
                <a:solidFill>
                  <a:srgbClr val="FF0000"/>
                </a:solidFill>
              </a:rPr>
              <a:t>5-Gemellaggi: percorso verso una maggiore condivisione di esperienze e sapere: Rafforzamento dei gemellaggiquali strumenti per favorire scambi culturali , formativi, produttivi ed economici</a:t>
            </a:r>
          </a:p>
          <a:p>
            <a:r>
              <a:rPr lang="it-IT" b="1" dirty="0">
                <a:solidFill>
                  <a:srgbClr val="FF0000"/>
                </a:solidFill>
              </a:rPr>
              <a:t>MISSIONE 8 - ASSETTO DEL TERRITORIO ED EDILIZIA ABITATIVA </a:t>
            </a:r>
            <a:r>
              <a:rPr lang="it-IT" dirty="0"/>
              <a:t>OBIETTIVI OPERATIVI </a:t>
            </a:r>
            <a:r>
              <a:rPr lang="it-IT" dirty="0">
                <a:solidFill>
                  <a:srgbClr val="FF0000"/>
                </a:solidFill>
              </a:rPr>
              <a:t>6-Progettare il verde pubblico e l’arredo urbano: Continuerà l’impegno nella cura delle aree verdi</a:t>
            </a:r>
          </a:p>
          <a:p>
            <a:r>
              <a:rPr lang="it-IT" b="1" dirty="0">
                <a:solidFill>
                  <a:srgbClr val="FF0000"/>
                </a:solidFill>
              </a:rPr>
              <a:t>MISSIONE 12 – DIRITTI SOCIALI, POLITICHE SOCIALI E FAMIGLIA</a:t>
            </a:r>
            <a:r>
              <a:rPr lang="it-IT" dirty="0">
                <a:solidFill>
                  <a:srgbClr val="FF0000"/>
                </a:solidFill>
              </a:rPr>
              <a:t> </a:t>
            </a:r>
            <a:r>
              <a:rPr lang="it-IT" dirty="0"/>
              <a:t>OBIETTIVI OPERATIVI </a:t>
            </a:r>
            <a:r>
              <a:rPr lang="it-IT" dirty="0">
                <a:solidFill>
                  <a:srgbClr val="FF0000"/>
                </a:solidFill>
              </a:rPr>
              <a:t>3-L’assistenza domiciliare: Ripensare e riorganizzare il servizio di assistenza domiciliare ottimizzando le risorse einvestendo su interventi pomeridiani</a:t>
            </a:r>
          </a:p>
        </p:txBody>
      </p:sp>
      <p:sp>
        <p:nvSpPr>
          <p:cNvPr id="3" name="Rectangle 2"/>
          <p:cNvSpPr/>
          <p:nvPr/>
        </p:nvSpPr>
        <p:spPr>
          <a:xfrm>
            <a:off x="1259632" y="-45725"/>
            <a:ext cx="5832648" cy="64633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dirty="0"/>
              <a:t>IL BILANCIO DI GENERE di una PP.AA.: il COMUNE</a:t>
            </a:r>
          </a:p>
          <a:p>
            <a:pPr algn="ctr"/>
            <a:r>
              <a:rPr lang="it-IT" dirty="0"/>
              <a:t>- BUDRIO</a:t>
            </a:r>
          </a:p>
        </p:txBody>
      </p:sp>
      <p:pic>
        <p:nvPicPr>
          <p:cNvPr id="4" name="Immagine 9"/>
          <p:cNvPicPr>
            <a:picLocks noChangeAspect="1" noChangeArrowheads="1"/>
          </p:cNvPicPr>
          <p:nvPr/>
        </p:nvPicPr>
        <p:blipFill>
          <a:blip r:embed="rId2" cstate="print"/>
          <a:srcRect/>
          <a:stretch>
            <a:fillRect/>
          </a:stretch>
        </p:blipFill>
        <p:spPr bwMode="auto">
          <a:xfrm>
            <a:off x="7596336" y="1"/>
            <a:ext cx="1547664" cy="620687"/>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76672"/>
            <a:ext cx="8712968" cy="646330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b="1" dirty="0"/>
              <a:t>STRATEGIA 5 : una comunità solidale fornisce strumenti per l’autonomia</a:t>
            </a:r>
          </a:p>
          <a:p>
            <a:r>
              <a:rPr lang="it-IT" dirty="0"/>
              <a:t>E’ necessario riformare e orientare, assieme agli altri comuni, il sistema di Welfare locale, in un contesto di risorse calanti e bisogni crescenti. Bisogna sviluppare percorsi di autonomia in tutte le fasi della vita, canalizzando le risorse disponibili verso progetti che creano lavoro e al contempo rispondono ai bisogni ed alle opportunità emergenti. Favoriamo percorsi per l'imprenditorialità, pensando a reti di supporto per le imprese perché le opportunità siano per tutti.</a:t>
            </a:r>
          </a:p>
          <a:p>
            <a:r>
              <a:rPr lang="it-IT" b="1" dirty="0"/>
              <a:t>OUTCOME : creazione di strumenti per l’autonomia dell’impresa e dei cittadini nelle diverse fasi della vita</a:t>
            </a:r>
          </a:p>
          <a:p>
            <a:r>
              <a:rPr lang="it-IT" b="1" dirty="0">
                <a:solidFill>
                  <a:srgbClr val="FF0000"/>
                </a:solidFill>
              </a:rPr>
              <a:t>(da SeO) MISSIONE 1 - </a:t>
            </a:r>
            <a:r>
              <a:rPr lang="it-IT" sz="1600" b="1" dirty="0">
                <a:solidFill>
                  <a:srgbClr val="FF0000"/>
                </a:solidFill>
              </a:rPr>
              <a:t>SERVIZI ISTITUZIONALI, GENERALI E DI GESTIONE</a:t>
            </a:r>
            <a:r>
              <a:rPr lang="it-IT" sz="1600" dirty="0"/>
              <a:t> </a:t>
            </a:r>
            <a:r>
              <a:rPr lang="it-IT" sz="1400" dirty="0">
                <a:solidFill>
                  <a:srgbClr val="FF0000"/>
                </a:solidFill>
              </a:rPr>
              <a:t>OBIETTIVI OPERATIVI </a:t>
            </a:r>
            <a:r>
              <a:rPr lang="it-IT" dirty="0">
                <a:solidFill>
                  <a:srgbClr val="FF0000"/>
                </a:solidFill>
              </a:rPr>
              <a:t>14-Sviluppare gli strumenti di conciliazione dei tempi di vita e di lavoro: Sostegno ai dipendenti comunali per incrementare il benessere organizzativo, la cura familiare e la crescita culturale</a:t>
            </a:r>
          </a:p>
          <a:p>
            <a:r>
              <a:rPr lang="it-IT" b="1" dirty="0">
                <a:solidFill>
                  <a:srgbClr val="FF0000"/>
                </a:solidFill>
              </a:rPr>
              <a:t>MISSIONE 4 - </a:t>
            </a:r>
            <a:r>
              <a:rPr lang="it-IT" sz="1600" b="1" dirty="0">
                <a:solidFill>
                  <a:srgbClr val="FF0000"/>
                </a:solidFill>
              </a:rPr>
              <a:t>ISTRUZIONE E DIRITTO ALLO STUDIO </a:t>
            </a:r>
            <a:r>
              <a:rPr lang="it-IT" sz="1400" dirty="0">
                <a:solidFill>
                  <a:srgbClr val="FF0000"/>
                </a:solidFill>
              </a:rPr>
              <a:t>OBIETTIVI</a:t>
            </a:r>
            <a:r>
              <a:rPr lang="it-IT" dirty="0">
                <a:solidFill>
                  <a:srgbClr val="FF0000"/>
                </a:solidFill>
              </a:rPr>
              <a:t> </a:t>
            </a:r>
            <a:r>
              <a:rPr lang="it-IT" sz="1400" dirty="0">
                <a:solidFill>
                  <a:srgbClr val="FF0000"/>
                </a:solidFill>
              </a:rPr>
              <a:t>OPERATIVI</a:t>
            </a:r>
            <a:r>
              <a:rPr lang="it-IT" dirty="0">
                <a:solidFill>
                  <a:srgbClr val="FF0000"/>
                </a:solidFill>
              </a:rPr>
              <a:t> 11-Edilizia scolastica – nuovi sviluppi:Progetto del nuovo polo scolastico e di quattro sezioni di scuola materna</a:t>
            </a:r>
          </a:p>
          <a:p>
            <a:r>
              <a:rPr lang="it-IT" sz="1400" dirty="0">
                <a:solidFill>
                  <a:srgbClr val="FF0000"/>
                </a:solidFill>
              </a:rPr>
              <a:t>OBIETTIVI OPERATIVI </a:t>
            </a:r>
            <a:r>
              <a:rPr lang="it-IT" dirty="0">
                <a:solidFill>
                  <a:srgbClr val="FF0000"/>
                </a:solidFill>
              </a:rPr>
              <a:t>1-Ampliare offerta dei servizi parascolastici: Orgazizzare servizi</a:t>
            </a:r>
          </a:p>
          <a:p>
            <a:r>
              <a:rPr lang="it-IT" dirty="0">
                <a:solidFill>
                  <a:srgbClr val="FF0000"/>
                </a:solidFill>
              </a:rPr>
              <a:t>flessibili per rispondere alle mutate esigenze</a:t>
            </a:r>
          </a:p>
          <a:p>
            <a:r>
              <a:rPr lang="it-IT" b="1" dirty="0">
                <a:solidFill>
                  <a:srgbClr val="FF0000"/>
                </a:solidFill>
              </a:rPr>
              <a:t>MISSIONE 10 - </a:t>
            </a:r>
            <a:r>
              <a:rPr lang="it-IT" sz="1600" b="1" dirty="0">
                <a:solidFill>
                  <a:srgbClr val="FF0000"/>
                </a:solidFill>
              </a:rPr>
              <a:t>TRASPORTI E DIRITTO ALLA MOBILITA</a:t>
            </a:r>
            <a:r>
              <a:rPr lang="it-IT" b="1" dirty="0">
                <a:solidFill>
                  <a:srgbClr val="FF0000"/>
                </a:solidFill>
              </a:rPr>
              <a:t>' </a:t>
            </a:r>
            <a:r>
              <a:rPr lang="it-IT" sz="1400" dirty="0">
                <a:solidFill>
                  <a:srgbClr val="FF0000"/>
                </a:solidFill>
              </a:rPr>
              <a:t>OBIETTIVI OPERATIVI </a:t>
            </a:r>
            <a:r>
              <a:rPr lang="it-IT" dirty="0">
                <a:solidFill>
                  <a:srgbClr val="FF0000"/>
                </a:solidFill>
              </a:rPr>
              <a:t>10-Car haring, bike sharing: condividere per una mobilità pulita;Creare e promuovere sistemi di car e bike sharing</a:t>
            </a:r>
          </a:p>
          <a:p>
            <a:r>
              <a:rPr lang="it-IT" b="1" dirty="0">
                <a:solidFill>
                  <a:srgbClr val="FF0000"/>
                </a:solidFill>
              </a:rPr>
              <a:t>MISSIONE 12 – </a:t>
            </a:r>
            <a:r>
              <a:rPr lang="it-IT" sz="1600" b="1" dirty="0">
                <a:solidFill>
                  <a:srgbClr val="FF0000"/>
                </a:solidFill>
              </a:rPr>
              <a:t>DIRITTI SOCIALI, POLITICHE SOCIALI E FAMIGLIA </a:t>
            </a:r>
            <a:r>
              <a:rPr lang="it-IT" sz="1400" dirty="0">
                <a:solidFill>
                  <a:srgbClr val="FF0000"/>
                </a:solidFill>
              </a:rPr>
              <a:t>OBIETTIVI OPERATIVI </a:t>
            </a:r>
            <a:r>
              <a:rPr lang="it-IT" dirty="0">
                <a:solidFill>
                  <a:srgbClr val="FF0000"/>
                </a:solidFill>
              </a:rPr>
              <a:t>2-Il servizio nido: Ampliamento dell’offerta educativa con riduzione delleliste di attesa con sperimentazioni per l’ottimizzazione dei costi e con un servizio di 12 mesi</a:t>
            </a:r>
          </a:p>
        </p:txBody>
      </p:sp>
      <p:sp>
        <p:nvSpPr>
          <p:cNvPr id="3" name="Rectangle 2"/>
          <p:cNvSpPr/>
          <p:nvPr/>
        </p:nvSpPr>
        <p:spPr>
          <a:xfrm>
            <a:off x="539552" y="53670"/>
            <a:ext cx="6877272" cy="36933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dirty="0"/>
              <a:t>IL BILANCIO DI GENERE di una PP.AA.: il COMUNE - BUDRIO</a:t>
            </a:r>
          </a:p>
        </p:txBody>
      </p:sp>
      <p:pic>
        <p:nvPicPr>
          <p:cNvPr id="4" name="Immagine 9"/>
          <p:cNvPicPr>
            <a:picLocks noChangeAspect="1" noChangeArrowheads="1"/>
          </p:cNvPicPr>
          <p:nvPr/>
        </p:nvPicPr>
        <p:blipFill>
          <a:blip r:embed="rId2" cstate="print"/>
          <a:srcRect/>
          <a:stretch>
            <a:fillRect/>
          </a:stretch>
        </p:blipFill>
        <p:spPr bwMode="auto">
          <a:xfrm>
            <a:off x="7596336" y="1"/>
            <a:ext cx="1547664" cy="476671"/>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196752"/>
            <a:ext cx="8280920" cy="452431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dirty="0"/>
              <a:t>ES di TABELLA  V.I.S.P.O.</a:t>
            </a:r>
          </a:p>
          <a:p>
            <a:r>
              <a:rPr lang="it-IT" dirty="0"/>
              <a:t> si assegna ad ogni obiettivo primario un punteggio da 0 a 6 punti, e </a:t>
            </a:r>
          </a:p>
          <a:p>
            <a:r>
              <a:rPr lang="it-IT" b="1" dirty="0"/>
              <a:t>per i </a:t>
            </a:r>
            <a:r>
              <a:rPr lang="it-IT" dirty="0"/>
              <a:t> centri di costo aperti, si imposta un indice va da 0 ad un massimo di 24 punti, e si procede alla classificazione:</a:t>
            </a:r>
          </a:p>
          <a:p>
            <a:endParaRPr lang="it-IT" dirty="0"/>
          </a:p>
          <a:p>
            <a:pPr marL="342900" indent="-342900">
              <a:buAutoNum type="arabicParenR"/>
            </a:pPr>
            <a:r>
              <a:rPr lang="it-IT" dirty="0"/>
              <a:t>da 0 a 8 punti la spesa relativa a quel centro di costo viene considerata </a:t>
            </a:r>
            <a:r>
              <a:rPr lang="it-IT" b="1" dirty="0"/>
              <a:t>NEUTRA </a:t>
            </a:r>
            <a:r>
              <a:rPr lang="it-IT" b="1" i="1" dirty="0"/>
              <a:t>rispetto al bilancio di genere</a:t>
            </a:r>
            <a:r>
              <a:rPr lang="it-IT" i="1" dirty="0"/>
              <a:t>; </a:t>
            </a:r>
          </a:p>
          <a:p>
            <a:pPr marL="342900" indent="-342900">
              <a:buAutoNum type="arabicParenR"/>
            </a:pPr>
            <a:endParaRPr lang="it-IT" i="1" dirty="0"/>
          </a:p>
          <a:p>
            <a:pPr marL="342900" indent="-342900">
              <a:buAutoNum type="arabicParenR"/>
            </a:pPr>
            <a:r>
              <a:rPr lang="it-IT" dirty="0"/>
              <a:t>da 9 a 15 punti la spesa relativa a quel centro di costo viene considerata </a:t>
            </a:r>
            <a:r>
              <a:rPr lang="it-IT" b="1" dirty="0"/>
              <a:t>APERTA </a:t>
            </a:r>
            <a:r>
              <a:rPr lang="it-IT" b="1" i="1" dirty="0"/>
              <a:t>rispetto al bilancio di genere</a:t>
            </a:r>
            <a:r>
              <a:rPr lang="it-IT" dirty="0"/>
              <a:t>, ossia anche </a:t>
            </a:r>
            <a:r>
              <a:rPr lang="it-IT" b="1" i="1" dirty="0"/>
              <a:t>potenzialmente spendibile </a:t>
            </a:r>
            <a:r>
              <a:rPr lang="it-IT" dirty="0"/>
              <a:t>per porre in essere politiche tese a conseguire gli obiettivi del modello vispo;</a:t>
            </a:r>
          </a:p>
          <a:p>
            <a:pPr marL="342900" indent="-342900"/>
            <a:endParaRPr lang="it-IT" dirty="0"/>
          </a:p>
          <a:p>
            <a:pPr marL="342900" indent="-342900"/>
            <a:r>
              <a:rPr lang="it-IT" dirty="0"/>
              <a:t>3)   da 16 a 24 punti la spesa relativa a quel centro di costo viene considerata  </a:t>
            </a:r>
            <a:r>
              <a:rPr lang="it-IT" b="1" dirty="0"/>
              <a:t>IMPOSTATA </a:t>
            </a:r>
            <a:r>
              <a:rPr lang="it-IT" dirty="0"/>
              <a:t>al perseguimento degli obiettivi del modello vispo e </a:t>
            </a:r>
            <a:r>
              <a:rPr lang="it-IT" b="1" i="1" dirty="0"/>
              <a:t>quindi gia' pienamente spesa in un ottica di genere</a:t>
            </a:r>
            <a:r>
              <a:rPr lang="it-IT" i="1" dirty="0"/>
              <a:t>. </a:t>
            </a:r>
          </a:p>
        </p:txBody>
      </p:sp>
      <p:sp>
        <p:nvSpPr>
          <p:cNvPr id="3" name="Rectangle 2"/>
          <p:cNvSpPr/>
          <p:nvPr/>
        </p:nvSpPr>
        <p:spPr>
          <a:xfrm>
            <a:off x="3419872" y="404664"/>
            <a:ext cx="1800200" cy="36933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dirty="0"/>
              <a:t>        V.I.S.P.O.</a:t>
            </a:r>
          </a:p>
        </p:txBody>
      </p:sp>
      <p:pic>
        <p:nvPicPr>
          <p:cNvPr id="4" name="Immagine 9"/>
          <p:cNvPicPr>
            <a:picLocks noChangeAspect="1" noChangeArrowheads="1"/>
          </p:cNvPicPr>
          <p:nvPr/>
        </p:nvPicPr>
        <p:blipFill>
          <a:blip r:embed="rId2" cstate="print"/>
          <a:srcRect/>
          <a:stretch>
            <a:fillRect/>
          </a:stretch>
        </p:blipFill>
        <p:spPr bwMode="auto">
          <a:xfrm>
            <a:off x="7596336" y="1"/>
            <a:ext cx="1547664" cy="620687"/>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751344"/>
            <a:ext cx="7704856" cy="507831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buFont typeface="Arial" pitchFamily="34" charset="0"/>
              <a:buChar char="•"/>
            </a:pPr>
            <a:r>
              <a:rPr lang="it-IT" dirty="0"/>
              <a:t>Relazione al Parlamento Europeo, sul gender budgeting - La costruzione</a:t>
            </a:r>
          </a:p>
          <a:p>
            <a:r>
              <a:rPr lang="it-IT" dirty="0"/>
              <a:t>dei bilanci pubblici secondo la prospettiva di genere, A5-0214/2003</a:t>
            </a:r>
          </a:p>
          <a:p>
            <a:r>
              <a:rPr lang="it-IT" dirty="0"/>
              <a:t>FINAL, 16.06.2003).</a:t>
            </a:r>
          </a:p>
          <a:p>
            <a:r>
              <a:rPr lang="en-US" dirty="0"/>
              <a:t>• </a:t>
            </a:r>
            <a:r>
              <a:rPr lang="en-US" i="1" dirty="0"/>
              <a:t>Gender budgeting: practical implementation. Handbook, </a:t>
            </a:r>
            <a:r>
              <a:rPr lang="en-US" i="1" dirty="0" err="1"/>
              <a:t>aprile</a:t>
            </a:r>
            <a:r>
              <a:rPr lang="en-US" i="1" dirty="0"/>
              <a:t> 2009,</a:t>
            </a:r>
          </a:p>
          <a:p>
            <a:r>
              <a:rPr lang="it-IT" dirty="0"/>
              <a:t>CDEG 2008, 15.</a:t>
            </a:r>
          </a:p>
          <a:p>
            <a:r>
              <a:rPr lang="it-IT" dirty="0"/>
              <a:t>• Guida alla realizzazione del Bilancio di Genere degli Enti Locali – Regione Piemonte/IRES 2011.</a:t>
            </a:r>
          </a:p>
          <a:p>
            <a:r>
              <a:rPr lang="it-IT" dirty="0"/>
              <a:t>• Il bilancio di genere negli enti pubblici territoriali - Origini, strumenti e</a:t>
            </a:r>
          </a:p>
          <a:p>
            <a:r>
              <a:rPr lang="it-IT" dirty="0"/>
              <a:t>implicazioni aziendali - Franco Angeli 2012.</a:t>
            </a:r>
          </a:p>
          <a:p>
            <a:r>
              <a:rPr lang="it-IT" dirty="0"/>
              <a:t>• Consuntivo di Contabilità analitica 2010–2011–2012 a cura del</a:t>
            </a:r>
          </a:p>
          <a:p>
            <a:r>
              <a:rPr lang="it-IT" dirty="0"/>
              <a:t>Dipartimento Programmazione del Comune di Bologna.</a:t>
            </a:r>
          </a:p>
          <a:p>
            <a:pPr>
              <a:buFont typeface="Arial" pitchFamily="34" charset="0"/>
              <a:buChar char="•"/>
            </a:pPr>
            <a:r>
              <a:rPr lang="it-IT" dirty="0"/>
              <a:t>FOCUS telematico n. 7  dell’Ufficio Parlamentare di Bilancio 28 ott 2016</a:t>
            </a:r>
          </a:p>
          <a:p>
            <a:pPr>
              <a:buFont typeface="Arial" pitchFamily="34" charset="0"/>
              <a:buChar char="•"/>
            </a:pPr>
            <a:r>
              <a:rPr lang="it-IT" dirty="0"/>
              <a:t>Bilancio di Genere Comune di Bologna 2013 e 2016</a:t>
            </a:r>
          </a:p>
          <a:p>
            <a:pPr>
              <a:buFont typeface="Arial" pitchFamily="34" charset="0"/>
              <a:buChar char="•"/>
            </a:pPr>
            <a:r>
              <a:rPr lang="it-IT" dirty="0"/>
              <a:t>Documento Unico di Programmazione 2016-2018 Comune di Budrio 2016</a:t>
            </a:r>
          </a:p>
          <a:p>
            <a:endParaRPr lang="it-IT" b="1" dirty="0"/>
          </a:p>
          <a:p>
            <a:endParaRPr lang="it-IT" b="1" dirty="0"/>
          </a:p>
          <a:p>
            <a:endParaRPr lang="it-IT" dirty="0"/>
          </a:p>
        </p:txBody>
      </p:sp>
      <p:sp>
        <p:nvSpPr>
          <p:cNvPr id="3" name="Rectangle 2"/>
          <p:cNvSpPr/>
          <p:nvPr/>
        </p:nvSpPr>
        <p:spPr>
          <a:xfrm>
            <a:off x="2339752" y="188640"/>
            <a:ext cx="4572000" cy="369332"/>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r>
              <a:rPr lang="it-IT" dirty="0"/>
              <a:t>                              RIFERIMENTI</a:t>
            </a:r>
          </a:p>
        </p:txBody>
      </p:sp>
      <p:pic>
        <p:nvPicPr>
          <p:cNvPr id="5" name="Immagine 9"/>
          <p:cNvPicPr>
            <a:picLocks noChangeAspect="1" noChangeArrowheads="1"/>
          </p:cNvPicPr>
          <p:nvPr/>
        </p:nvPicPr>
        <p:blipFill>
          <a:blip r:embed="rId2" cstate="print"/>
          <a:srcRect/>
          <a:stretch>
            <a:fillRect/>
          </a:stretch>
        </p:blipFill>
        <p:spPr bwMode="auto">
          <a:xfrm>
            <a:off x="7596336" y="1"/>
            <a:ext cx="1547664" cy="620687"/>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7" y="0"/>
            <a:ext cx="9138285" cy="6858000"/>
          </a:xfrm>
          <a:prstGeom prst="rect">
            <a:avLst/>
          </a:prstGeom>
        </p:spPr>
      </p:pic>
    </p:spTree>
    <p:extLst>
      <p:ext uri="{BB962C8B-B14F-4D97-AF65-F5344CB8AC3E}">
        <p14:creationId xmlns:p14="http://schemas.microsoft.com/office/powerpoint/2010/main" val="1700994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a:xfrm>
            <a:off x="2267744" y="0"/>
            <a:ext cx="4608512" cy="634082"/>
          </a:xfrm>
        </p:spPr>
        <p:style>
          <a:lnRef idx="2">
            <a:schemeClr val="accent2"/>
          </a:lnRef>
          <a:fillRef idx="1">
            <a:schemeClr val="lt1"/>
          </a:fillRef>
          <a:effectRef idx="0">
            <a:schemeClr val="accent2"/>
          </a:effectRef>
          <a:fontRef idx="minor">
            <a:schemeClr val="dk1"/>
          </a:fontRef>
        </p:style>
        <p:txBody>
          <a:bodyPr/>
          <a:lstStyle/>
          <a:p>
            <a:pPr eaLnBrk="1" hangingPunct="1"/>
            <a:br>
              <a:rPr lang="it-IT" sz="2000" dirty="0"/>
            </a:br>
            <a:r>
              <a:rPr lang="it-IT" sz="2000" b="1" i="1" dirty="0"/>
              <a:t> ACCOUNTABILITY DI GENERE</a:t>
            </a:r>
            <a:endParaRPr lang="it-IT" sz="2000" dirty="0"/>
          </a:p>
        </p:txBody>
      </p:sp>
      <p:sp>
        <p:nvSpPr>
          <p:cNvPr id="5" name="Content Placeholder 4"/>
          <p:cNvSpPr>
            <a:spLocks noGrp="1"/>
          </p:cNvSpPr>
          <p:nvPr>
            <p:ph idx="1"/>
          </p:nvPr>
        </p:nvSpPr>
        <p:spPr>
          <a:xfrm>
            <a:off x="395536" y="908720"/>
            <a:ext cx="8568952" cy="5688632"/>
          </a:xfrm>
        </p:spPr>
        <p:style>
          <a:lnRef idx="2">
            <a:schemeClr val="dk1"/>
          </a:lnRef>
          <a:fillRef idx="1">
            <a:schemeClr val="lt1"/>
          </a:fillRef>
          <a:effectRef idx="0">
            <a:schemeClr val="dk1"/>
          </a:effectRef>
          <a:fontRef idx="minor">
            <a:schemeClr val="dk1"/>
          </a:fontRef>
        </p:style>
        <p:txBody>
          <a:bodyPr/>
          <a:lstStyle/>
          <a:p>
            <a:pPr algn="just">
              <a:buNone/>
            </a:pPr>
            <a:r>
              <a:rPr lang="it-IT" sz="2000" dirty="0"/>
              <a:t>Fino a non molti anni fa nel panorama nazionale mancava completamente  una </a:t>
            </a:r>
          </a:p>
          <a:p>
            <a:pPr algn="just">
              <a:buNone/>
            </a:pPr>
            <a:r>
              <a:rPr lang="it-IT" sz="2000" dirty="0"/>
              <a:t>lettura di genere, una valutazione delle politiche pubbliche rispetto alle donne e </a:t>
            </a:r>
          </a:p>
          <a:p>
            <a:pPr algn="just">
              <a:buNone/>
            </a:pPr>
            <a:r>
              <a:rPr lang="it-IT" sz="2000" dirty="0"/>
              <a:t>agli uomini.</a:t>
            </a:r>
          </a:p>
          <a:p>
            <a:pPr algn="ctr">
              <a:buNone/>
            </a:pPr>
            <a:r>
              <a:rPr lang="it-IT" sz="2000" b="1" dirty="0">
                <a:solidFill>
                  <a:schemeClr val="tx1"/>
                </a:solidFill>
              </a:rPr>
              <a:t>Il BILANCIO DI GENERE si propone di colmare tale lacuna: </a:t>
            </a:r>
          </a:p>
          <a:p>
            <a:pPr algn="ctr">
              <a:buNone/>
            </a:pPr>
            <a:r>
              <a:rPr lang="it-IT" sz="2000" b="1" i="1" dirty="0">
                <a:solidFill>
                  <a:schemeClr val="tx1"/>
                </a:solidFill>
              </a:rPr>
              <a:t>NON E’ un BILANCIO IN PIU’, ma un altro tipo di BILANCIO! </a:t>
            </a:r>
          </a:p>
          <a:p>
            <a:pPr algn="just">
              <a:buNone/>
            </a:pPr>
            <a:endParaRPr lang="it-IT" sz="2000" dirty="0"/>
          </a:p>
          <a:p>
            <a:pPr algn="just">
              <a:buNone/>
            </a:pPr>
            <a:r>
              <a:rPr lang="it-IT" sz="2000" dirty="0"/>
              <a:t>Il BILANCIO di GENERE è inteso anche come strumento </a:t>
            </a:r>
            <a:r>
              <a:rPr lang="it-IT" sz="2000" dirty="0">
                <a:solidFill>
                  <a:schemeClr val="tx1"/>
                </a:solidFill>
              </a:rPr>
              <a:t>di applicazione  del</a:t>
            </a:r>
          </a:p>
          <a:p>
            <a:pPr algn="just">
              <a:buNone/>
            </a:pPr>
            <a:r>
              <a:rPr lang="it-IT" sz="2000" b="1" i="1" dirty="0">
                <a:solidFill>
                  <a:schemeClr val="tx1"/>
                </a:solidFill>
              </a:rPr>
              <a:t>principio </a:t>
            </a:r>
            <a:r>
              <a:rPr lang="it-IT" sz="2000" b="1" i="1" dirty="0"/>
              <a:t>di accountability  </a:t>
            </a:r>
            <a:r>
              <a:rPr lang="it-IT" sz="2000" i="1" dirty="0"/>
              <a:t>(aspetto inscindibile del  processo di delega: rendere </a:t>
            </a:r>
          </a:p>
          <a:p>
            <a:pPr algn="just">
              <a:buNone/>
            </a:pPr>
            <a:r>
              <a:rPr lang="it-IT" sz="2000" i="1" dirty="0"/>
              <a:t>conto delle proprie decisioni  ed essere responsabile per i risultati conseguiti) </a:t>
            </a:r>
          </a:p>
          <a:p>
            <a:pPr>
              <a:buNone/>
            </a:pPr>
            <a:r>
              <a:rPr lang="it-IT" sz="2000" i="1" dirty="0">
                <a:solidFill>
                  <a:schemeClr val="tx1"/>
                </a:solidFill>
              </a:rPr>
              <a:t>definito </a:t>
            </a:r>
            <a:r>
              <a:rPr lang="it-IT" sz="2000" dirty="0">
                <a:solidFill>
                  <a:schemeClr val="tx1"/>
                </a:solidFill>
              </a:rPr>
              <a:t>(G.Galizzi)</a:t>
            </a:r>
            <a:r>
              <a:rPr lang="it-IT" sz="2000" b="1" i="1" dirty="0">
                <a:solidFill>
                  <a:schemeClr val="tx1"/>
                </a:solidFill>
              </a:rPr>
              <a:t>“ </a:t>
            </a:r>
            <a:r>
              <a:rPr lang="it-IT" sz="2000" b="1" dirty="0"/>
              <a:t>CICLO DI </a:t>
            </a:r>
            <a:r>
              <a:rPr lang="it-IT" sz="2000" b="1" i="1" dirty="0"/>
              <a:t>ACCOUNTABILITY DI GENERE” :</a:t>
            </a:r>
          </a:p>
          <a:p>
            <a:r>
              <a:rPr lang="it-IT" sz="2000" i="1" dirty="0"/>
              <a:t>da</a:t>
            </a:r>
            <a:r>
              <a:rPr lang="it-IT" sz="2000" dirty="0"/>
              <a:t> una parte l’attività di rendicontazione </a:t>
            </a:r>
            <a:r>
              <a:rPr lang="it-IT" sz="2000" b="1" i="1" dirty="0"/>
              <a:t>(gender auditing), </a:t>
            </a:r>
          </a:p>
          <a:p>
            <a:pPr algn="just"/>
            <a:r>
              <a:rPr lang="it-IT" sz="2000" i="1" dirty="0"/>
              <a:t>dall’altra si riconosce quale obiettivo ultimo del processo </a:t>
            </a:r>
            <a:r>
              <a:rPr lang="it-IT" sz="2000" dirty="0"/>
              <a:t>la formulazione di </a:t>
            </a:r>
          </a:p>
          <a:p>
            <a:pPr algn="just">
              <a:buNone/>
            </a:pPr>
            <a:r>
              <a:rPr lang="it-IT" sz="2000" dirty="0"/>
              <a:t>       politiche e bilanci secondo la prospettiva dell’equità di genere </a:t>
            </a:r>
          </a:p>
          <a:p>
            <a:pPr algn="just">
              <a:buNone/>
            </a:pPr>
            <a:r>
              <a:rPr lang="it-IT" sz="2000" b="1" i="1" dirty="0"/>
              <a:t>      (gender budgeting) </a:t>
            </a:r>
            <a:r>
              <a:rPr lang="it-IT" sz="2000" i="1" dirty="0"/>
              <a:t>che dovrebbe ritrovarsi in tutte le </a:t>
            </a:r>
            <a:r>
              <a:rPr lang="it-IT" sz="2000" dirty="0"/>
              <a:t>fasi del ciclo di bilancio. </a:t>
            </a:r>
          </a:p>
          <a:p>
            <a:pPr>
              <a:buNone/>
            </a:pPr>
            <a:endParaRPr lang="it-IT" sz="2000" i="1" dirty="0"/>
          </a:p>
        </p:txBody>
      </p:sp>
      <p:pic>
        <p:nvPicPr>
          <p:cNvPr id="4" name="Immagine 9"/>
          <p:cNvPicPr>
            <a:picLocks noChangeAspect="1" noChangeArrowheads="1"/>
          </p:cNvPicPr>
          <p:nvPr/>
        </p:nvPicPr>
        <p:blipFill>
          <a:blip r:embed="rId2" cstate="print"/>
          <a:srcRect/>
          <a:stretch>
            <a:fillRect/>
          </a:stretch>
        </p:blipFill>
        <p:spPr bwMode="auto">
          <a:xfrm>
            <a:off x="7596336" y="1"/>
            <a:ext cx="1547664" cy="692696"/>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908721"/>
            <a:ext cx="9144000" cy="584775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sz="2000" dirty="0"/>
              <a:t>IL </a:t>
            </a:r>
            <a:r>
              <a:rPr lang="it-IT" sz="2000" b="1" dirty="0"/>
              <a:t>GENDER AUDITING, </a:t>
            </a:r>
            <a:r>
              <a:rPr lang="it-IT" sz="2000" dirty="0"/>
              <a:t>è la riclassificazione del bilancio consuntivo e l’analisi e la valutazione dei  risultati della attività .</a:t>
            </a:r>
          </a:p>
          <a:p>
            <a:endParaRPr lang="it-IT" i="1" dirty="0"/>
          </a:p>
          <a:p>
            <a:r>
              <a:rPr lang="it-IT" sz="2000" dirty="0"/>
              <a:t>La riclassificazione delle spese e delle entrate in un’ottica di genere, si basa sull’utilizzo della </a:t>
            </a:r>
            <a:r>
              <a:rPr lang="it-IT" sz="2000" b="1" dirty="0"/>
              <a:t>contabilità analitica. </a:t>
            </a:r>
          </a:p>
          <a:p>
            <a:r>
              <a:rPr lang="it-IT" sz="2000" dirty="0"/>
              <a:t>I grandi aggregati contabili possono essere ripartiti tra le macroaree di interesse (es: pari opportunità, persona e famiglia, qualità della vita, rispetto dell’ambiente ecc.) </a:t>
            </a:r>
          </a:p>
          <a:p>
            <a:pPr>
              <a:buFont typeface="Arial" pitchFamily="34" charset="0"/>
              <a:buChar char="•"/>
            </a:pPr>
            <a:r>
              <a:rPr lang="it-IT" sz="2000" dirty="0"/>
              <a:t>direttamente sensibili al genere, </a:t>
            </a:r>
          </a:p>
          <a:p>
            <a:pPr>
              <a:buFont typeface="Arial" pitchFamily="34" charset="0"/>
              <a:buChar char="•"/>
            </a:pPr>
            <a:r>
              <a:rPr lang="it-IT" sz="2000" dirty="0"/>
              <a:t>indirettamente sensibili al genere, </a:t>
            </a:r>
          </a:p>
          <a:p>
            <a:pPr>
              <a:buFont typeface="Arial" pitchFamily="34" charset="0"/>
              <a:buChar char="•"/>
            </a:pPr>
            <a:r>
              <a:rPr lang="it-IT" sz="2000" dirty="0"/>
              <a:t>neutre.</a:t>
            </a:r>
          </a:p>
          <a:p>
            <a:endParaRPr lang="it-IT" dirty="0"/>
          </a:p>
          <a:p>
            <a:r>
              <a:rPr lang="it-IT" sz="2000" dirty="0"/>
              <a:t>Operare sul bilancio preventivo permette invece di effettuare delle variazioni di bilancio e di modificare le decisioni: </a:t>
            </a:r>
            <a:r>
              <a:rPr lang="it-IT" sz="2000" b="1" i="1" dirty="0"/>
              <a:t>GENDER BUDGETING. </a:t>
            </a:r>
          </a:p>
          <a:p>
            <a:endParaRPr lang="it-IT" i="1" dirty="0"/>
          </a:p>
          <a:p>
            <a:r>
              <a:rPr lang="it-IT" sz="2000" b="1" i="1" dirty="0"/>
              <a:t>Il bilancio preventivo </a:t>
            </a:r>
            <a:r>
              <a:rPr lang="it-IT" sz="2000" i="1" dirty="0"/>
              <a:t>si presta a una lettura meno tecnica e più politica, di indirizzo. L’attività di analisi del bilancio consente in ogni caso di valutare ex ante ed ex post le risorse che sono state o saranno destinate alla realizzazione di servizi per la cittadinanza.</a:t>
            </a:r>
            <a:endParaRPr lang="it-IT" sz="2000" dirty="0"/>
          </a:p>
          <a:p>
            <a:pPr>
              <a:buNone/>
            </a:pPr>
            <a:endParaRPr lang="it-IT" sz="2000" i="1" dirty="0"/>
          </a:p>
        </p:txBody>
      </p:sp>
      <p:sp>
        <p:nvSpPr>
          <p:cNvPr id="4" name="Rectangle 3"/>
          <p:cNvSpPr/>
          <p:nvPr/>
        </p:nvSpPr>
        <p:spPr>
          <a:xfrm>
            <a:off x="2555776" y="260648"/>
            <a:ext cx="4192302"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it-IT" dirty="0"/>
              <a:t> </a:t>
            </a:r>
            <a:r>
              <a:rPr lang="it-IT" b="1" i="1" dirty="0"/>
              <a:t>GENDER AUDITING-GENDER BUDGETING </a:t>
            </a:r>
            <a:endParaRPr lang="it-IT" dirty="0"/>
          </a:p>
        </p:txBody>
      </p:sp>
      <p:pic>
        <p:nvPicPr>
          <p:cNvPr id="5" name="Immagine 9"/>
          <p:cNvPicPr>
            <a:picLocks noChangeAspect="1" noChangeArrowheads="1"/>
          </p:cNvPicPr>
          <p:nvPr/>
        </p:nvPicPr>
        <p:blipFill>
          <a:blip r:embed="rId2" cstate="print"/>
          <a:srcRect/>
          <a:stretch>
            <a:fillRect/>
          </a:stretch>
        </p:blipFill>
        <p:spPr bwMode="auto">
          <a:xfrm>
            <a:off x="7596336" y="1"/>
            <a:ext cx="1547664" cy="692696"/>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908720"/>
            <a:ext cx="8568952" cy="553997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sz="2000" b="1" dirty="0"/>
              <a:t>IL GENDER BUDGETING è  quindi UN PROCESSO </a:t>
            </a:r>
            <a:r>
              <a:rPr lang="it-IT" sz="2000" b="1" i="1" dirty="0"/>
              <a:t>che permette di attuare la strategia gender maintreaming</a:t>
            </a:r>
          </a:p>
          <a:p>
            <a:endParaRPr lang="it-IT" b="1" i="1" dirty="0"/>
          </a:p>
          <a:p>
            <a:r>
              <a:rPr lang="it-IT" sz="2000" i="1" dirty="0"/>
              <a:t>Che si avvale di una serie di strumenti analitici aggiuntivi ,comprese l’applicazione dell’approccio delle capacità (A. SEN), volti a verificare come le spese delle politiche pubbliche abbiano agito sull’equità di genere ,  incrementandola, lasciandola invariata o riducendola.</a:t>
            </a:r>
            <a:r>
              <a:rPr lang="it-IT" sz="2000" dirty="0"/>
              <a:t> </a:t>
            </a:r>
          </a:p>
          <a:p>
            <a:endParaRPr lang="it-IT" sz="2000" dirty="0"/>
          </a:p>
          <a:p>
            <a:r>
              <a:rPr lang="it-IT" sz="2000" dirty="0"/>
              <a:t>Gli approcci metodologici al Gender Budgeting:</a:t>
            </a:r>
          </a:p>
          <a:p>
            <a:pPr algn="just"/>
            <a:endParaRPr lang="it-IT" i="1" dirty="0"/>
          </a:p>
          <a:p>
            <a:pPr algn="just"/>
            <a:r>
              <a:rPr lang="it-IT" b="1" dirty="0"/>
              <a:t>APPROCCIO METODOLOGICO della Performance Oriented Gender Budgeting (POGB):</a:t>
            </a:r>
            <a:endParaRPr lang="it-IT" dirty="0"/>
          </a:p>
          <a:p>
            <a:pPr algn="just"/>
            <a:r>
              <a:rPr lang="it-IT" sz="2000" dirty="0"/>
              <a:t>individua  le connessioni tra i diversi fattori che caratterizzano l’azione delle politiche pubbliche (input, output, e outcome) e legge tale connessione alla luce degli indicatori  detti delle“3 E”</a:t>
            </a:r>
          </a:p>
          <a:p>
            <a:pPr algn="just"/>
            <a:r>
              <a:rPr lang="it-IT" sz="2000" b="1" dirty="0"/>
              <a:t>ECONOMICITÀ, EFFICACIA, EFFICIENZA, </a:t>
            </a:r>
          </a:p>
          <a:p>
            <a:pPr algn="just"/>
            <a:r>
              <a:rPr lang="it-IT" sz="2000" dirty="0"/>
              <a:t>introducendo come ulteriore indicatore la </a:t>
            </a:r>
            <a:r>
              <a:rPr lang="it-IT" sz="2000" b="1" dirty="0"/>
              <a:t>quarta E</a:t>
            </a:r>
          </a:p>
          <a:p>
            <a:pPr algn="just"/>
            <a:endParaRPr lang="it-IT" sz="2000" b="1" dirty="0"/>
          </a:p>
          <a:p>
            <a:pPr algn="just"/>
            <a:r>
              <a:rPr lang="it-IT" sz="2000" b="1" dirty="0"/>
              <a:t>EQUITÀ </a:t>
            </a:r>
            <a:endParaRPr lang="it-IT" dirty="0"/>
          </a:p>
        </p:txBody>
      </p:sp>
      <p:sp>
        <p:nvSpPr>
          <p:cNvPr id="3" name="Rectangle 2"/>
          <p:cNvSpPr/>
          <p:nvPr/>
        </p:nvSpPr>
        <p:spPr>
          <a:xfrm>
            <a:off x="1763688" y="260648"/>
            <a:ext cx="4572000" cy="369332"/>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ctr"/>
            <a:r>
              <a:rPr lang="it-IT" dirty="0"/>
              <a:t>GENDER BUDGETING</a:t>
            </a:r>
          </a:p>
        </p:txBody>
      </p:sp>
      <p:pic>
        <p:nvPicPr>
          <p:cNvPr id="4" name="Immagine 9"/>
          <p:cNvPicPr>
            <a:picLocks noChangeAspect="1" noChangeArrowheads="1"/>
          </p:cNvPicPr>
          <p:nvPr/>
        </p:nvPicPr>
        <p:blipFill>
          <a:blip r:embed="rId2" cstate="print"/>
          <a:srcRect/>
          <a:stretch>
            <a:fillRect/>
          </a:stretch>
        </p:blipFill>
        <p:spPr bwMode="auto">
          <a:xfrm>
            <a:off x="7596336" y="1"/>
            <a:ext cx="1547664" cy="692696"/>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764704"/>
            <a:ext cx="8352928" cy="560153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it-IT" sz="2000" dirty="0"/>
              <a:t>Un approccio metodologico promosso attraverso gli </a:t>
            </a:r>
            <a:r>
              <a:rPr lang="it-IT" sz="2000" i="1" dirty="0"/>
              <a:t>Human Development Report che dal 1990 vengono pubblicati  dalle Nazioni Unite, </a:t>
            </a:r>
            <a:r>
              <a:rPr lang="it-IT" sz="2000" dirty="0"/>
              <a:t>è quello </a:t>
            </a:r>
            <a:r>
              <a:rPr lang="it-IT" sz="2000" b="1" dirty="0"/>
              <a:t>“DELLE CAPACITÀ”: </a:t>
            </a:r>
          </a:p>
          <a:p>
            <a:pPr algn="just"/>
            <a:endParaRPr lang="it-IT" sz="2000" i="1" dirty="0"/>
          </a:p>
          <a:p>
            <a:pPr algn="just"/>
            <a:r>
              <a:rPr lang="it-IT" sz="2000" i="1" dirty="0"/>
              <a:t>qu</a:t>
            </a:r>
            <a:r>
              <a:rPr lang="it-IT" sz="2000" dirty="0"/>
              <a:t>esto paradigma di </a:t>
            </a:r>
            <a:r>
              <a:rPr lang="it-IT" sz="2000" b="1" i="1" dirty="0"/>
              <a:t> Sen e Nussbaum</a:t>
            </a:r>
            <a:r>
              <a:rPr lang="it-IT" sz="2000" i="1" dirty="0"/>
              <a:t>, teorizza che gli </a:t>
            </a:r>
            <a:r>
              <a:rPr lang="it-IT" sz="2000" dirty="0"/>
              <a:t>ordinamenti sociali vanno giudicati dall’estensione con cui promuovono l’espansione delle opportunità offerte agli esseri umani, e non con i parametri  dell’utilità e della ricchezza ;   </a:t>
            </a:r>
            <a:r>
              <a:rPr lang="it-IT" dirty="0"/>
              <a:t>introduce i concetti di </a:t>
            </a:r>
          </a:p>
          <a:p>
            <a:endParaRPr lang="it-IT" b="1" dirty="0"/>
          </a:p>
          <a:p>
            <a:r>
              <a:rPr lang="it-IT" b="1" dirty="0"/>
              <a:t>“capacità” </a:t>
            </a:r>
            <a:r>
              <a:rPr lang="it-IT" dirty="0"/>
              <a:t>(</a:t>
            </a:r>
            <a:r>
              <a:rPr lang="it-IT" i="1" dirty="0"/>
              <a:t>capability)  e </a:t>
            </a:r>
            <a:r>
              <a:rPr lang="it-IT" b="1" i="1" dirty="0"/>
              <a:t>“funzionamenti” </a:t>
            </a:r>
            <a:r>
              <a:rPr lang="it-IT" i="1" dirty="0"/>
              <a:t>(functioning): un insieme di modi di essere e di fare</a:t>
            </a:r>
          </a:p>
          <a:p>
            <a:endParaRPr lang="it-IT" i="1" dirty="0"/>
          </a:p>
          <a:p>
            <a:r>
              <a:rPr lang="it-IT" i="1" dirty="0"/>
              <a:t>La libertà individuale di scelta incide:  o</a:t>
            </a:r>
            <a:r>
              <a:rPr lang="it-IT" i="1" dirty="0">
                <a:solidFill>
                  <a:schemeClr val="tx1"/>
                </a:solidFill>
              </a:rPr>
              <a:t>ltre alle acquisizioni finali </a:t>
            </a:r>
            <a:r>
              <a:rPr lang="it-IT" dirty="0">
                <a:solidFill>
                  <a:schemeClr val="tx1"/>
                </a:solidFill>
              </a:rPr>
              <a:t>vanno considerate l’insieme delle opportunità aperte all’individuo e</a:t>
            </a:r>
          </a:p>
          <a:p>
            <a:endParaRPr lang="it-IT" dirty="0">
              <a:solidFill>
                <a:schemeClr val="tx1"/>
              </a:solidFill>
            </a:endParaRPr>
          </a:p>
          <a:p>
            <a:r>
              <a:rPr lang="it-IT" dirty="0">
                <a:solidFill>
                  <a:schemeClr val="tx1"/>
                </a:solidFill>
              </a:rPr>
              <a:t>IL </a:t>
            </a:r>
            <a:r>
              <a:rPr lang="it-IT" b="1" i="1" dirty="0">
                <a:solidFill>
                  <a:schemeClr val="tx1"/>
                </a:solidFill>
              </a:rPr>
              <a:t>SET DELLE CAPACITÀ </a:t>
            </a:r>
            <a:r>
              <a:rPr lang="it-IT" i="1" dirty="0">
                <a:solidFill>
                  <a:schemeClr val="tx1"/>
                </a:solidFill>
              </a:rPr>
              <a:t>CONSISTE NELLE POSSIBILI COMBINAZIONI DI FUNZIONAMENTI </a:t>
            </a:r>
          </a:p>
          <a:p>
            <a:r>
              <a:rPr lang="it-IT" i="1" dirty="0">
                <a:solidFill>
                  <a:schemeClr val="tx1"/>
                </a:solidFill>
              </a:rPr>
              <a:t>tra i quali si è liberi di scegliere.</a:t>
            </a:r>
          </a:p>
          <a:p>
            <a:endParaRPr lang="it-IT" i="1" dirty="0">
              <a:solidFill>
                <a:schemeClr val="tx1"/>
              </a:solidFill>
            </a:endParaRPr>
          </a:p>
          <a:p>
            <a:endParaRPr lang="it-IT" i="1" dirty="0"/>
          </a:p>
        </p:txBody>
      </p:sp>
      <p:sp>
        <p:nvSpPr>
          <p:cNvPr id="3" name="Rectangle 2"/>
          <p:cNvSpPr/>
          <p:nvPr/>
        </p:nvSpPr>
        <p:spPr>
          <a:xfrm>
            <a:off x="1835696" y="0"/>
            <a:ext cx="5184576" cy="36933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it-IT" dirty="0"/>
              <a:t>GENDER BUDGETING </a:t>
            </a:r>
          </a:p>
        </p:txBody>
      </p:sp>
      <p:pic>
        <p:nvPicPr>
          <p:cNvPr id="4" name="Immagine 9"/>
          <p:cNvPicPr>
            <a:picLocks noChangeAspect="1" noChangeArrowheads="1"/>
          </p:cNvPicPr>
          <p:nvPr/>
        </p:nvPicPr>
        <p:blipFill>
          <a:blip r:embed="rId2" cstate="print"/>
          <a:srcRect/>
          <a:stretch>
            <a:fillRect/>
          </a:stretch>
        </p:blipFill>
        <p:spPr bwMode="auto">
          <a:xfrm>
            <a:off x="7596336" y="1"/>
            <a:ext cx="1547664" cy="692696"/>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764704"/>
            <a:ext cx="8136904" cy="563231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endParaRPr lang="it-IT" sz="2000" dirty="0"/>
          </a:p>
          <a:p>
            <a:pPr algn="just"/>
            <a:r>
              <a:rPr lang="it-IT" sz="2000" dirty="0"/>
              <a:t>considera ogni persona come un fine, non rileva quanto sia il benessere totale o medio, ma quali siano le opportunità disponibili per ciascuno e </a:t>
            </a:r>
            <a:r>
              <a:rPr lang="it-IT" sz="2000" b="1" dirty="0"/>
              <a:t>LE ISTITUZIONI PUBBLICHE SONO TENUTE</a:t>
            </a:r>
            <a:r>
              <a:rPr lang="it-IT" sz="2000" dirty="0"/>
              <a:t>ad intervenire sul piano dei processi e delle condizioni che mettono le persone in grado di fare e di essere, ma non in quello delle scelte individuali, se non nei limiti in cui queste siano lesive dei diritti e del benessere di altri. </a:t>
            </a:r>
          </a:p>
          <a:p>
            <a:pPr algn="just"/>
            <a:r>
              <a:rPr lang="it-IT" sz="2000" dirty="0"/>
              <a:t>E vengono  valutate in base alla capacità di promuovere un accesso equo tra donne e uomini alle “capacità delle persone” .</a:t>
            </a:r>
          </a:p>
          <a:p>
            <a:pPr algn="just"/>
            <a:endParaRPr lang="it-IT" sz="2000" b="1" dirty="0"/>
          </a:p>
          <a:p>
            <a:r>
              <a:rPr lang="it-IT" sz="2000" b="1" dirty="0"/>
              <a:t>L’ Approccio metedologico di Valutazione di Impatto Strategico delle Pari Opportunità  - V.I.S.P.O.  - </a:t>
            </a:r>
            <a:r>
              <a:rPr lang="it-IT" sz="2000" dirty="0"/>
              <a:t>è stato elaborato in Italia dal Dipartimento per le Pari </a:t>
            </a:r>
            <a:r>
              <a:rPr lang="it-IT" sz="2000" dirty="0">
                <a:solidFill>
                  <a:srgbClr val="FF0000"/>
                </a:solidFill>
              </a:rPr>
              <a:t>Opportunità alla fine degli anni Novanta, poi  successivamente rielaborato , e si connota  per l’utilizzo del sistema di valutazione ex-ante di impatto potenziale di genere degli obiettivi programmatici e degli interventi compiuti dall’Amministrazione. L’obiettivo di riferimento è rappresentato dal “miglioramento delle pari opportunità e della partecipazione di uomini e donne a uno sviluppo equilibrato”.  Linee guida VISPO</a:t>
            </a:r>
          </a:p>
        </p:txBody>
      </p:sp>
      <p:sp>
        <p:nvSpPr>
          <p:cNvPr id="4" name="Rectangle 3"/>
          <p:cNvSpPr/>
          <p:nvPr/>
        </p:nvSpPr>
        <p:spPr>
          <a:xfrm>
            <a:off x="1691680" y="332656"/>
            <a:ext cx="5616624" cy="36933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it-IT" dirty="0"/>
              <a:t>GENDER BUDGETING </a:t>
            </a:r>
          </a:p>
        </p:txBody>
      </p:sp>
      <p:pic>
        <p:nvPicPr>
          <p:cNvPr id="5" name="Immagine 9"/>
          <p:cNvPicPr>
            <a:picLocks noChangeAspect="1" noChangeArrowheads="1"/>
          </p:cNvPicPr>
          <p:nvPr/>
        </p:nvPicPr>
        <p:blipFill>
          <a:blip r:embed="rId2" cstate="print"/>
          <a:srcRect/>
          <a:stretch>
            <a:fillRect/>
          </a:stretch>
        </p:blipFill>
        <p:spPr bwMode="auto">
          <a:xfrm>
            <a:off x="7596336" y="1"/>
            <a:ext cx="1547664" cy="69269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403648" y="332656"/>
            <a:ext cx="5760640" cy="36933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it-IT" dirty="0"/>
              <a:t>ESPERIENZE DI RIFERIMENTO: QUADRO INTERMAZIONALE</a:t>
            </a:r>
          </a:p>
        </p:txBody>
      </p:sp>
      <p:sp>
        <p:nvSpPr>
          <p:cNvPr id="14" name="Rectangle 13"/>
          <p:cNvSpPr/>
          <p:nvPr/>
        </p:nvSpPr>
        <p:spPr>
          <a:xfrm>
            <a:off x="467544" y="764704"/>
            <a:ext cx="8280920" cy="507831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endParaRPr lang="it-IT" b="1" dirty="0"/>
          </a:p>
          <a:p>
            <a:pPr algn="just"/>
            <a:r>
              <a:rPr lang="it-IT" dirty="0"/>
              <a:t>Il Gender budgeting si è sviluppato a metà degli anni ‘80 con forme e finalità differenti in diverse parti del mondo. Pionieri i paesi di tradizione anglosassone 1° l’Australia-1984; il Canada e il Regno Unito, USA, POI Europa: Francia,   Svezia,  Svizzera,  Norvegia,  Danimarca,  Paesi Baschi e poi: SUD AFRICA (1996)</a:t>
            </a:r>
          </a:p>
          <a:p>
            <a:endParaRPr lang="it-IT" dirty="0"/>
          </a:p>
          <a:p>
            <a:pPr algn="just"/>
            <a:r>
              <a:rPr lang="it-IT" b="1" dirty="0"/>
              <a:t>LA QUARTA CONFERENZA MONDIALE SULLE DONNE DELLE NAZIONI UNITE, TENUTASI A PECHINO (1995), </a:t>
            </a:r>
            <a:r>
              <a:rPr lang="it-IT" dirty="0"/>
              <a:t>preceduta da molte iniziative internazionali per la promozione delle Pari Opportunità ed i diritti delle donne e </a:t>
            </a:r>
            <a:r>
              <a:rPr lang="it-IT" b="1" dirty="0"/>
              <a:t>PUNTO DI RIFERIMENTO FONDAMENTALE PER OGNI POLITICA DI P.O.,</a:t>
            </a:r>
            <a:r>
              <a:rPr lang="it-IT" dirty="0"/>
              <a:t> </a:t>
            </a:r>
            <a:r>
              <a:rPr lang="it-IT" b="1" dirty="0"/>
              <a:t>ha sancito ufficialmente il valore del bilancio di genere quale strumento di attuazione del mainstreaming:</a:t>
            </a:r>
          </a:p>
          <a:p>
            <a:pPr algn="just"/>
            <a:endParaRPr lang="it-IT" dirty="0"/>
          </a:p>
          <a:p>
            <a:pPr algn="just"/>
            <a:r>
              <a:rPr lang="it-IT" dirty="0"/>
              <a:t>nel Documento conclusivo, “</a:t>
            </a:r>
            <a:r>
              <a:rPr lang="it-IT" b="1" dirty="0"/>
              <a:t>Beijing Platform for Action</a:t>
            </a:r>
            <a:r>
              <a:rPr lang="it-IT" dirty="0"/>
              <a:t>”, si fa espresso riferimento ai gender sensitive budgets : (Obiettivo strategico F1): [..] </a:t>
            </a:r>
          </a:p>
          <a:p>
            <a:pPr algn="just"/>
            <a:r>
              <a:rPr lang="it-IT" dirty="0"/>
              <a:t>Facilitare, ai vari livelli, processi di redazione dei bilanci più trasparenti ed adeguati [..con] </a:t>
            </a:r>
            <a:r>
              <a:rPr lang="it-IT" b="1" dirty="0"/>
              <a:t>L’INTEGRAZIONE DI UNA PROSPETTIVA DI GENERE NELLE POLITICHE E NELLA PROGRAMMAZIONE DI BILANCIO, </a:t>
            </a:r>
            <a:r>
              <a:rPr lang="it-IT" dirty="0"/>
              <a:t>così come il finanziamento di programmi specifici per perseguire le Pari Opportunità fra uomini e donne. ...”</a:t>
            </a:r>
          </a:p>
        </p:txBody>
      </p:sp>
      <p:pic>
        <p:nvPicPr>
          <p:cNvPr id="4" name="Immagine 9"/>
          <p:cNvPicPr>
            <a:picLocks noChangeAspect="1" noChangeArrowheads="1"/>
          </p:cNvPicPr>
          <p:nvPr/>
        </p:nvPicPr>
        <p:blipFill>
          <a:blip r:embed="rId3" cstate="print"/>
          <a:srcRect/>
          <a:stretch>
            <a:fillRect/>
          </a:stretch>
        </p:blipFill>
        <p:spPr bwMode="auto">
          <a:xfrm>
            <a:off x="7596336" y="1"/>
            <a:ext cx="1547664" cy="692696"/>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2014</TotalTime>
  <Words>5767</Words>
  <Application>Microsoft Office PowerPoint</Application>
  <PresentationFormat>On-screen Show (4:3)</PresentationFormat>
  <Paragraphs>374</Paragraphs>
  <Slides>34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Agency FB</vt:lpstr>
      <vt:lpstr>Arial</vt:lpstr>
      <vt:lpstr>Calibri</vt:lpstr>
      <vt:lpstr>Comic Sans MS</vt:lpstr>
      <vt:lpstr>Tema di Office</vt:lpstr>
      <vt:lpstr>PowerPoint Presentation</vt:lpstr>
      <vt:lpstr>DEFINIZIONE </vt:lpstr>
      <vt:lpstr>PowerPoint Presentation</vt:lpstr>
      <vt:lpstr>  ACCOUNTABILITY DI GENERE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Gli strumenti</vt:lpstr>
      <vt:lpstr>Gli strumenti del gender budgeting</vt:lpstr>
      <vt:lpstr>Gli strumenti del gender budgeting</vt:lpstr>
      <vt:lpstr>PowerPoint Presentation</vt:lpstr>
      <vt:lpstr>Gli strumenti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Valeria</dc:creator>
  <cp:lastModifiedBy>babbo</cp:lastModifiedBy>
  <cp:revision>334</cp:revision>
  <dcterms:created xsi:type="dcterms:W3CDTF">2017-02-10T17:52:39Z</dcterms:created>
  <dcterms:modified xsi:type="dcterms:W3CDTF">2017-11-12T13:19:24Z</dcterms:modified>
</cp:coreProperties>
</file>